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93" r:id="rId4"/>
    <p:sldId id="292" r:id="rId5"/>
    <p:sldId id="278" r:id="rId6"/>
    <p:sldId id="276" r:id="rId7"/>
    <p:sldId id="283" r:id="rId8"/>
    <p:sldId id="287" r:id="rId9"/>
    <p:sldId id="269" r:id="rId10"/>
    <p:sldId id="288" r:id="rId11"/>
    <p:sldId id="259" r:id="rId12"/>
    <p:sldId id="260" r:id="rId13"/>
    <p:sldId id="267" r:id="rId14"/>
    <p:sldId id="271" r:id="rId15"/>
    <p:sldId id="272" r:id="rId16"/>
    <p:sldId id="273" r:id="rId17"/>
    <p:sldId id="274" r:id="rId18"/>
    <p:sldId id="275" r:id="rId19"/>
    <p:sldId id="265" r:id="rId20"/>
    <p:sldId id="266" r:id="rId21"/>
    <p:sldId id="286" r:id="rId22"/>
    <p:sldId id="279" r:id="rId23"/>
    <p:sldId id="280" r:id="rId24"/>
    <p:sldId id="281" r:id="rId25"/>
    <p:sldId id="277"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6" d="100"/>
          <a:sy n="96" d="100"/>
        </p:scale>
        <p:origin x="62" y="23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B078-A3EC-495B-877B-CAAA1EC106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584075-F83B-4A31-BB44-8D9A773A5B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DF2A86-8D25-479A-A707-D09ECA26D481}"/>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5" name="Footer Placeholder 4">
            <a:extLst>
              <a:ext uri="{FF2B5EF4-FFF2-40B4-BE49-F238E27FC236}">
                <a16:creationId xmlns:a16="http://schemas.microsoft.com/office/drawing/2014/main" id="{DD948C96-FA69-46A1-9D4F-221091349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DC499-C375-4CCB-A97D-370CAAD1FAD2}"/>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149195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4A3E-AB85-4EA6-8704-7A8186A53E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8AA2EC-EF91-40A4-A4D9-7EED9135E0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15B05-0883-44EB-BC82-F9F119B04258}"/>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5" name="Footer Placeholder 4">
            <a:extLst>
              <a:ext uri="{FF2B5EF4-FFF2-40B4-BE49-F238E27FC236}">
                <a16:creationId xmlns:a16="http://schemas.microsoft.com/office/drawing/2014/main" id="{851734A4-3F9B-4C8D-B030-05EF239B9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CE3E8-734B-41B8-AAC2-CC6DA4FA8D1F}"/>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291116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1C97B3-3D3F-4E76-ADBA-F3CEF8D2C2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A9D8D0-CC19-47EA-BE82-820307088C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C8018-E9B0-4602-B030-312E8027B00F}"/>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5" name="Footer Placeholder 4">
            <a:extLst>
              <a:ext uri="{FF2B5EF4-FFF2-40B4-BE49-F238E27FC236}">
                <a16:creationId xmlns:a16="http://schemas.microsoft.com/office/drawing/2014/main" id="{D2521BCF-7A36-4AAB-AB70-80378EE6F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F51C0-5323-43E1-9CEE-3714F6B2BF46}"/>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130680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21B3-1C38-4A21-9D64-8C2B3BD16F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0C33EB-BB6A-44C5-AB2B-6FA1BE8893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F00F70-706E-4DCE-8FCD-4508FF9266EC}"/>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5" name="Footer Placeholder 4">
            <a:extLst>
              <a:ext uri="{FF2B5EF4-FFF2-40B4-BE49-F238E27FC236}">
                <a16:creationId xmlns:a16="http://schemas.microsoft.com/office/drawing/2014/main" id="{9653D71F-B0B7-4DF4-99F2-FB98EB9F1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CE884-CBB0-49AA-883D-9D8C35E5FC9F}"/>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793398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10302-CB4A-44FC-961B-4D1FDA035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48320F-DCE4-4528-A344-114418D78D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CB3AF-C317-4C86-B893-EA329D4F1DB9}"/>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5" name="Footer Placeholder 4">
            <a:extLst>
              <a:ext uri="{FF2B5EF4-FFF2-40B4-BE49-F238E27FC236}">
                <a16:creationId xmlns:a16="http://schemas.microsoft.com/office/drawing/2014/main" id="{BBC4193A-2C95-4DC6-B026-5A52718B2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28B42-D35F-4157-B8BC-C744B56FF266}"/>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2308207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93C8-B864-4D16-999F-5F0625A9A2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3477D0-6B23-4923-AC45-E82580777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46980F-5E3B-4204-A2BF-6AE82F223917}"/>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5" name="Footer Placeholder 4">
            <a:extLst>
              <a:ext uri="{FF2B5EF4-FFF2-40B4-BE49-F238E27FC236}">
                <a16:creationId xmlns:a16="http://schemas.microsoft.com/office/drawing/2014/main" id="{49B46332-FA65-418C-8567-3B482CB33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1EF6C-4423-4824-A5FD-9B038FC7369C}"/>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228835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FDBE-96E2-4873-8A78-240E31801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40720-B221-4B15-98AC-6D680607AE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7AA0D1-3F65-47B9-BC3F-7B65010C94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AF68A-1F14-4305-A03F-A0802E5B5537}"/>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6" name="Footer Placeholder 5">
            <a:extLst>
              <a:ext uri="{FF2B5EF4-FFF2-40B4-BE49-F238E27FC236}">
                <a16:creationId xmlns:a16="http://schemas.microsoft.com/office/drawing/2014/main" id="{9C45E6A8-33E8-4911-A68A-9A9920F7C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2BDE9-18F5-45E1-8EC9-0D3D00CBCD91}"/>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466977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17499-4D63-4C03-82AB-74F278043E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4A8A01-8428-48C6-8931-2B331EC952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7D619B-292F-4717-BD71-E8CAC18E31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723DF8-C5E4-430A-994A-E70C580B2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32DC50-6768-483E-B4FB-F96101E009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7CFD0F-1927-447D-A4D1-5B7D4B2399F2}"/>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8" name="Footer Placeholder 7">
            <a:extLst>
              <a:ext uri="{FF2B5EF4-FFF2-40B4-BE49-F238E27FC236}">
                <a16:creationId xmlns:a16="http://schemas.microsoft.com/office/drawing/2014/main" id="{05B578AB-467B-4758-A15B-B80C305363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2580DC-681F-45AA-A23C-AF918B949D30}"/>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2108221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8E56-5B86-4668-833F-1F6EE76194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4C2B5B-967D-4F92-ABBD-97D607441F20}"/>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4" name="Footer Placeholder 3">
            <a:extLst>
              <a:ext uri="{FF2B5EF4-FFF2-40B4-BE49-F238E27FC236}">
                <a16:creationId xmlns:a16="http://schemas.microsoft.com/office/drawing/2014/main" id="{15287346-1188-4127-87C1-4C857E621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D4C261-B83F-4120-A4B4-973E30A4E22D}"/>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914134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DFBBE-522A-40B4-8323-374B831ABDE1}"/>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3" name="Footer Placeholder 2">
            <a:extLst>
              <a:ext uri="{FF2B5EF4-FFF2-40B4-BE49-F238E27FC236}">
                <a16:creationId xmlns:a16="http://schemas.microsoft.com/office/drawing/2014/main" id="{9D77B28D-AB5E-42C7-B9AC-522CBE51C4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78AAF6-D69D-4137-8C22-63EF0DF0DE9B}"/>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2850059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D322-9E44-4AC3-A153-9ACC8B559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59701F-C071-444C-AAA2-D3CB698793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A3CDF3-739C-4311-8EE4-A12AC17B8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731CBE-6549-4250-B107-C599D780BAE7}"/>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6" name="Footer Placeholder 5">
            <a:extLst>
              <a:ext uri="{FF2B5EF4-FFF2-40B4-BE49-F238E27FC236}">
                <a16:creationId xmlns:a16="http://schemas.microsoft.com/office/drawing/2014/main" id="{8A04E84F-F2B7-40DE-B426-A69FAFC8E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772AE-AF76-4D16-AA59-9DE8121F6C15}"/>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693122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0D13-65AD-466E-A6A5-3B033F0C77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9AB323-4550-4D11-BB13-38177D7CFD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2493D-8C79-4991-9691-0A5B7BCC02EF}"/>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5" name="Footer Placeholder 4">
            <a:extLst>
              <a:ext uri="{FF2B5EF4-FFF2-40B4-BE49-F238E27FC236}">
                <a16:creationId xmlns:a16="http://schemas.microsoft.com/office/drawing/2014/main" id="{63CA343A-C1F6-427E-8847-8E90D8490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1B074-898C-441C-83FE-96C03A4A0873}"/>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2761031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3FEB-D5E3-4382-A4B7-942952D6E9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463C22-CC90-4325-9FFF-4FA78704AB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394D1A-C659-4C29-A12D-4B8516A35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4D89D2-8480-4EF7-A995-EC7813479716}"/>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6" name="Footer Placeholder 5">
            <a:extLst>
              <a:ext uri="{FF2B5EF4-FFF2-40B4-BE49-F238E27FC236}">
                <a16:creationId xmlns:a16="http://schemas.microsoft.com/office/drawing/2014/main" id="{FD894618-501C-4F72-B511-6609416B6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2B28FB-263A-41F4-A7D8-B2EF813BFF47}"/>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241699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D4B5-4651-4FDD-A211-C9EE071FD4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61605-6CDE-4DC4-8083-987387C73E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2069E-952C-487A-A965-1B2E9D5BF438}"/>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5" name="Footer Placeholder 4">
            <a:extLst>
              <a:ext uri="{FF2B5EF4-FFF2-40B4-BE49-F238E27FC236}">
                <a16:creationId xmlns:a16="http://schemas.microsoft.com/office/drawing/2014/main" id="{BCC597F9-F9EF-4D51-85F4-B0618A814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276F1-BCE9-4168-9143-3D58DE2D277D}"/>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4294667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DCF25-0278-4110-9AB9-749079D4BF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60F323-9B0A-4A80-9B73-2A34054B6C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18EEE0-7223-4247-9953-E08ECBB3AD2B}"/>
              </a:ext>
            </a:extLst>
          </p:cNvPr>
          <p:cNvSpPr>
            <a:spLocks noGrp="1"/>
          </p:cNvSpPr>
          <p:nvPr>
            <p:ph type="dt" sz="half" idx="10"/>
          </p:nvPr>
        </p:nvSpPr>
        <p:spPr/>
        <p:txBody>
          <a:bodyPr/>
          <a:lstStyle/>
          <a:p>
            <a:fld id="{12BDD699-8925-4618-9E03-ADAE2166C8F2}" type="datetimeFigureOut">
              <a:rPr lang="en-US" smtClean="0"/>
              <a:t>8/25/2020</a:t>
            </a:fld>
            <a:endParaRPr lang="en-US"/>
          </a:p>
        </p:txBody>
      </p:sp>
      <p:sp>
        <p:nvSpPr>
          <p:cNvPr id="5" name="Footer Placeholder 4">
            <a:extLst>
              <a:ext uri="{FF2B5EF4-FFF2-40B4-BE49-F238E27FC236}">
                <a16:creationId xmlns:a16="http://schemas.microsoft.com/office/drawing/2014/main" id="{EEC8693F-CFD8-4A30-ADF3-875168D2B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FE756-217B-49FD-9B01-58B4019516D5}"/>
              </a:ext>
            </a:extLst>
          </p:cNvPr>
          <p:cNvSpPr>
            <a:spLocks noGrp="1"/>
          </p:cNvSpPr>
          <p:nvPr>
            <p:ph type="sldNum" sz="quarter" idx="12"/>
          </p:nvPr>
        </p:nvSpPr>
        <p:spPr/>
        <p:txBody>
          <a:bodyPr/>
          <a:lstStyle/>
          <a:p>
            <a:fld id="{CE4E9560-397E-4205-BF38-019DC1F1F3AD}" type="slidenum">
              <a:rPr lang="en-US" smtClean="0"/>
              <a:t>‹#›</a:t>
            </a:fld>
            <a:endParaRPr lang="en-US"/>
          </a:p>
        </p:txBody>
      </p:sp>
    </p:spTree>
    <p:extLst>
      <p:ext uri="{BB962C8B-B14F-4D97-AF65-F5344CB8AC3E}">
        <p14:creationId xmlns:p14="http://schemas.microsoft.com/office/powerpoint/2010/main" val="3044503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8B48-E60E-47B9-AB1A-452ABCE1D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6F81FA-C503-4A1C-8B9C-038D92D1B0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F76049-3742-4CC8-B06C-A444F754B023}"/>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5" name="Footer Placeholder 4">
            <a:extLst>
              <a:ext uri="{FF2B5EF4-FFF2-40B4-BE49-F238E27FC236}">
                <a16:creationId xmlns:a16="http://schemas.microsoft.com/office/drawing/2014/main" id="{0BB2231B-35CF-46F5-A958-84E16E404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65C48B-448F-4176-B03C-861E748E0C55}"/>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182284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C90A-F13A-4EB9-A649-4BCC7C5F4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867C4-5614-42C9-BC38-C240AEF19D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C25E6B-692B-4753-A400-893DE4F2C5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2063DA-30FA-47CA-82A7-5F608392771E}"/>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6" name="Footer Placeholder 5">
            <a:extLst>
              <a:ext uri="{FF2B5EF4-FFF2-40B4-BE49-F238E27FC236}">
                <a16:creationId xmlns:a16="http://schemas.microsoft.com/office/drawing/2014/main" id="{2EB9C33E-CE1B-47EB-B3AC-C35D87E32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CBBC40-F906-4C2B-995D-872477210E16}"/>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2475743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72565-8356-4C42-8716-5187E90C31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77D44B-13DC-46F2-A6A8-A3C0B7894E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01770D-A6E5-461E-99B5-1874A9861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6A4057-A61F-43AD-9B48-7E6C7B764D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370AA5-7460-4CE1-BAA9-FA98A87762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ABDA7-9DFE-448C-8DD5-F022A358BF45}"/>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8" name="Footer Placeholder 7">
            <a:extLst>
              <a:ext uri="{FF2B5EF4-FFF2-40B4-BE49-F238E27FC236}">
                <a16:creationId xmlns:a16="http://schemas.microsoft.com/office/drawing/2014/main" id="{B3D18698-0D01-466D-87D8-05C47BA9B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8C5BEC-E550-4879-96D7-62A25204F683}"/>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97158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323-C7C8-41AC-971D-319FF9716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5A1B5A-E976-4B1F-8C08-5A6E2C730A8C}"/>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4" name="Footer Placeholder 3">
            <a:extLst>
              <a:ext uri="{FF2B5EF4-FFF2-40B4-BE49-F238E27FC236}">
                <a16:creationId xmlns:a16="http://schemas.microsoft.com/office/drawing/2014/main" id="{108BC30C-4D39-42FB-9D96-E2BCFEF88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87C992-0D41-4685-8AE9-3F8C9643FE01}"/>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3280729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BD8959-3108-4F94-A30D-F9562774C7E0}"/>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3" name="Footer Placeholder 2">
            <a:extLst>
              <a:ext uri="{FF2B5EF4-FFF2-40B4-BE49-F238E27FC236}">
                <a16:creationId xmlns:a16="http://schemas.microsoft.com/office/drawing/2014/main" id="{1DA3FEF5-B4E1-4F6E-9029-33CCFAC66B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3E060B-D951-4F04-B365-FB8226EC568F}"/>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3231989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CBB-FB14-4F42-B9C9-F1C7184CC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087319-611B-48E8-B8D1-C4A61EEC1E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603DF5-5766-489A-A5EB-5669AC0D6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B0B855-80F6-4E2A-B094-9EF423F533D2}"/>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6" name="Footer Placeholder 5">
            <a:extLst>
              <a:ext uri="{FF2B5EF4-FFF2-40B4-BE49-F238E27FC236}">
                <a16:creationId xmlns:a16="http://schemas.microsoft.com/office/drawing/2014/main" id="{B0A905E8-A3E9-450A-AC8F-7F7352599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07D97-3154-48EB-BDF7-727D68DB9E8C}"/>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42125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018A-97A0-429A-92A6-A6AFBFECC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DF96FE-878C-426A-9CF0-D422582B1C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00D7A1-CB57-4FE2-BF71-4BD087EB6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9965B-DF7C-46B8-8D8B-2DB505827B74}"/>
              </a:ext>
            </a:extLst>
          </p:cNvPr>
          <p:cNvSpPr>
            <a:spLocks noGrp="1"/>
          </p:cNvSpPr>
          <p:nvPr>
            <p:ph type="dt" sz="half" idx="10"/>
          </p:nvPr>
        </p:nvSpPr>
        <p:spPr/>
        <p:txBody>
          <a:bodyPr/>
          <a:lstStyle/>
          <a:p>
            <a:fld id="{7B754D30-FFF5-4E0D-A25B-6E7346633C04}" type="datetimeFigureOut">
              <a:rPr lang="en-US" smtClean="0"/>
              <a:t>8/25/2020</a:t>
            </a:fld>
            <a:endParaRPr lang="en-US"/>
          </a:p>
        </p:txBody>
      </p:sp>
      <p:sp>
        <p:nvSpPr>
          <p:cNvPr id="6" name="Footer Placeholder 5">
            <a:extLst>
              <a:ext uri="{FF2B5EF4-FFF2-40B4-BE49-F238E27FC236}">
                <a16:creationId xmlns:a16="http://schemas.microsoft.com/office/drawing/2014/main" id="{DD2DCB01-67FD-4637-843B-DC4DBA1E7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A727C-2110-4ADD-8370-513A195EB9E3}"/>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231210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fi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E59F12-F291-44C1-99DF-5AFC8333D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536B12-E5AE-4E6D-9656-C7A76E11C6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A7CCD-C001-43DB-8FE5-F1157E5F58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54D30-FFF5-4E0D-A25B-6E7346633C04}" type="datetimeFigureOut">
              <a:rPr lang="en-US" smtClean="0"/>
              <a:t>8/25/2020</a:t>
            </a:fld>
            <a:endParaRPr lang="en-US"/>
          </a:p>
        </p:txBody>
      </p:sp>
      <p:sp>
        <p:nvSpPr>
          <p:cNvPr id="5" name="Footer Placeholder 4">
            <a:extLst>
              <a:ext uri="{FF2B5EF4-FFF2-40B4-BE49-F238E27FC236}">
                <a16:creationId xmlns:a16="http://schemas.microsoft.com/office/drawing/2014/main" id="{8F06363A-EFB0-4803-AD4C-66BEBEC44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FB7460-4C45-4A90-9251-D26C4DAAB3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B7B837-0D1E-40C4-B784-63714E0FD69B}" type="slidenum">
              <a:rPr lang="en-US" smtClean="0"/>
              <a:t>‹#›</a:t>
            </a:fld>
            <a:endParaRPr lang="en-US"/>
          </a:p>
        </p:txBody>
      </p:sp>
    </p:spTree>
    <p:extLst>
      <p:ext uri="{BB962C8B-B14F-4D97-AF65-F5344CB8AC3E}">
        <p14:creationId xmlns:p14="http://schemas.microsoft.com/office/powerpoint/2010/main" val="3705134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6C9A80-C25D-411D-ACDC-AE195A19A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06CB35-3EF6-4C94-AB41-F4CA2A5DE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52A03A-3A3A-44D5-BD94-3A7BAD3BFF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BDD699-8925-4618-9E03-ADAE2166C8F2}" type="datetimeFigureOut">
              <a:rPr lang="en-US" smtClean="0"/>
              <a:t>8/25/2020</a:t>
            </a:fld>
            <a:endParaRPr lang="en-US"/>
          </a:p>
        </p:txBody>
      </p:sp>
      <p:sp>
        <p:nvSpPr>
          <p:cNvPr id="5" name="Footer Placeholder 4">
            <a:extLst>
              <a:ext uri="{FF2B5EF4-FFF2-40B4-BE49-F238E27FC236}">
                <a16:creationId xmlns:a16="http://schemas.microsoft.com/office/drawing/2014/main" id="{9879423D-5956-4ACD-BAC2-6A9793B2DF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CD75DD-1538-467E-9253-0FE4465AC3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E9560-397E-4205-BF38-019DC1F1F3AD}" type="slidenum">
              <a:rPr lang="en-US" smtClean="0"/>
              <a:t>‹#›</a:t>
            </a:fld>
            <a:endParaRPr lang="en-US"/>
          </a:p>
        </p:txBody>
      </p:sp>
    </p:spTree>
    <p:extLst>
      <p:ext uri="{BB962C8B-B14F-4D97-AF65-F5344CB8AC3E}">
        <p14:creationId xmlns:p14="http://schemas.microsoft.com/office/powerpoint/2010/main" val="1976476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2.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9.svg"/><Relationship Id="rId5" Type="http://schemas.openxmlformats.org/officeDocument/2006/relationships/image" Target="../media/image14.sv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t.ly/5fifty" TargetMode="External"/><Relationship Id="rId2" Type="http://schemas.openxmlformats.org/officeDocument/2006/relationships/hyperlink" Target="https://blogs.worldbank.org/opendata/nearly-1-2-world-lives-under-550-day"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y, holding, cake, person&#10;&#10;Description automatically generated">
            <a:extLst>
              <a:ext uri="{FF2B5EF4-FFF2-40B4-BE49-F238E27FC236}">
                <a16:creationId xmlns:a16="http://schemas.microsoft.com/office/drawing/2014/main" id="{D1F23CBC-6788-403A-9B41-FA04365F1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12" y="0"/>
            <a:ext cx="12192000" cy="6858000"/>
          </a:xfrm>
          <a:prstGeom prst="rect">
            <a:avLst/>
          </a:prstGeom>
        </p:spPr>
      </p:pic>
      <p:sp>
        <p:nvSpPr>
          <p:cNvPr id="9" name="Freeform: Shape 8">
            <a:extLst>
              <a:ext uri="{FF2B5EF4-FFF2-40B4-BE49-F238E27FC236}">
                <a16:creationId xmlns:a16="http://schemas.microsoft.com/office/drawing/2014/main" id="{258903D6-7072-4587-8663-2CF1A35BB673}"/>
              </a:ext>
            </a:extLst>
          </p:cNvPr>
          <p:cNvSpPr/>
          <p:nvPr/>
        </p:nvSpPr>
        <p:spPr>
          <a:xfrm>
            <a:off x="-7883" y="-15766"/>
            <a:ext cx="7275786" cy="6885590"/>
          </a:xfrm>
          <a:custGeom>
            <a:avLst/>
            <a:gdLst>
              <a:gd name="connsiteX0" fmla="*/ 3942 w 7275786"/>
              <a:gd name="connsiteY0" fmla="*/ 0 h 6877707"/>
              <a:gd name="connsiteX1" fmla="*/ 0 w 7275786"/>
              <a:gd name="connsiteY1" fmla="*/ 6854059 h 6877707"/>
              <a:gd name="connsiteX2" fmla="*/ 7275786 w 7275786"/>
              <a:gd name="connsiteY2" fmla="*/ 6877707 h 6877707"/>
              <a:gd name="connsiteX3" fmla="*/ 4863662 w 7275786"/>
              <a:gd name="connsiteY3" fmla="*/ 11824 h 6877707"/>
              <a:gd name="connsiteX4" fmla="*/ 3942 w 7275786"/>
              <a:gd name="connsiteY4" fmla="*/ 0 h 6877707"/>
              <a:gd name="connsiteX0" fmla="*/ 3942 w 7275786"/>
              <a:gd name="connsiteY0" fmla="*/ 7883 h 6885590"/>
              <a:gd name="connsiteX1" fmla="*/ 0 w 7275786"/>
              <a:gd name="connsiteY1" fmla="*/ 6861942 h 6885590"/>
              <a:gd name="connsiteX2" fmla="*/ 7275786 w 7275786"/>
              <a:gd name="connsiteY2" fmla="*/ 6885590 h 6885590"/>
              <a:gd name="connsiteX3" fmla="*/ 4863662 w 7275786"/>
              <a:gd name="connsiteY3" fmla="*/ 0 h 6885590"/>
              <a:gd name="connsiteX4" fmla="*/ 3942 w 7275786"/>
              <a:gd name="connsiteY4" fmla="*/ 7883 h 6885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5786" h="6885590">
                <a:moveTo>
                  <a:pt x="3942" y="7883"/>
                </a:moveTo>
                <a:lnTo>
                  <a:pt x="0" y="6861942"/>
                </a:lnTo>
                <a:lnTo>
                  <a:pt x="7275786" y="6885590"/>
                </a:lnTo>
                <a:lnTo>
                  <a:pt x="4863662" y="0"/>
                </a:lnTo>
                <a:lnTo>
                  <a:pt x="3942" y="788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5BF94DA-8F79-4F0F-B142-DB2101304E6A}"/>
              </a:ext>
            </a:extLst>
          </p:cNvPr>
          <p:cNvSpPr txBox="1"/>
          <p:nvPr/>
        </p:nvSpPr>
        <p:spPr>
          <a:xfrm>
            <a:off x="390196" y="1635672"/>
            <a:ext cx="4166038" cy="1200329"/>
          </a:xfrm>
          <a:prstGeom prst="rect">
            <a:avLst/>
          </a:prstGeom>
          <a:noFill/>
        </p:spPr>
        <p:txBody>
          <a:bodyPr wrap="square" rtlCol="0">
            <a:spAutoFit/>
          </a:bodyPr>
          <a:lstStyle/>
          <a:p>
            <a:pPr algn="ctr"/>
            <a:r>
              <a:rPr lang="en-US" sz="7200" dirty="0">
                <a:solidFill>
                  <a:schemeClr val="bg2"/>
                </a:solidFill>
              </a:rPr>
              <a:t>$5.50</a:t>
            </a:r>
          </a:p>
        </p:txBody>
      </p:sp>
      <p:sp>
        <p:nvSpPr>
          <p:cNvPr id="12" name="TextBox 11">
            <a:extLst>
              <a:ext uri="{FF2B5EF4-FFF2-40B4-BE49-F238E27FC236}">
                <a16:creationId xmlns:a16="http://schemas.microsoft.com/office/drawing/2014/main" id="{F3458D2D-D926-4EF0-848C-798E5201A38F}"/>
              </a:ext>
            </a:extLst>
          </p:cNvPr>
          <p:cNvSpPr txBox="1"/>
          <p:nvPr/>
        </p:nvSpPr>
        <p:spPr>
          <a:xfrm>
            <a:off x="102475" y="3871508"/>
            <a:ext cx="4564118" cy="1200329"/>
          </a:xfrm>
          <a:prstGeom prst="rect">
            <a:avLst/>
          </a:prstGeom>
          <a:noFill/>
        </p:spPr>
        <p:txBody>
          <a:bodyPr wrap="square" rtlCol="0">
            <a:spAutoFit/>
          </a:bodyPr>
          <a:lstStyle/>
          <a:p>
            <a:pPr algn="ctr"/>
            <a:r>
              <a:rPr lang="en-US" sz="7200" dirty="0">
                <a:solidFill>
                  <a:schemeClr val="bg2"/>
                </a:solidFill>
              </a:rPr>
              <a:t>$85.00</a:t>
            </a:r>
          </a:p>
        </p:txBody>
      </p:sp>
    </p:spTree>
    <p:extLst>
      <p:ext uri="{BB962C8B-B14F-4D97-AF65-F5344CB8AC3E}">
        <p14:creationId xmlns:p14="http://schemas.microsoft.com/office/powerpoint/2010/main" val="3054895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D904E24-919D-40EC-A71D-58A14306F52F}"/>
              </a:ext>
            </a:extLst>
          </p:cNvPr>
          <p:cNvSpPr/>
          <p:nvPr/>
        </p:nvSpPr>
        <p:spPr>
          <a:xfrm>
            <a:off x="2381657" y="1103702"/>
            <a:ext cx="2998412" cy="55970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E7E0898-1254-4E64-8175-97EDD7C9479E}"/>
              </a:ext>
            </a:extLst>
          </p:cNvPr>
          <p:cNvSpPr txBox="1"/>
          <p:nvPr/>
        </p:nvSpPr>
        <p:spPr>
          <a:xfrm>
            <a:off x="2648182" y="1503490"/>
            <a:ext cx="2465361"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Week 1</a:t>
            </a:r>
          </a:p>
        </p:txBody>
      </p:sp>
      <p:sp>
        <p:nvSpPr>
          <p:cNvPr id="7" name="TextBox 6">
            <a:extLst>
              <a:ext uri="{FF2B5EF4-FFF2-40B4-BE49-F238E27FC236}">
                <a16:creationId xmlns:a16="http://schemas.microsoft.com/office/drawing/2014/main" id="{CDAA671B-4D26-4715-BF76-F10BBE9BA1D0}"/>
              </a:ext>
            </a:extLst>
          </p:cNvPr>
          <p:cNvSpPr txBox="1"/>
          <p:nvPr/>
        </p:nvSpPr>
        <p:spPr>
          <a:xfrm>
            <a:off x="2648182" y="6101055"/>
            <a:ext cx="2465361"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Week 16</a:t>
            </a:r>
          </a:p>
        </p:txBody>
      </p:sp>
      <p:cxnSp>
        <p:nvCxnSpPr>
          <p:cNvPr id="9" name="Straight Arrow Connector 8">
            <a:extLst>
              <a:ext uri="{FF2B5EF4-FFF2-40B4-BE49-F238E27FC236}">
                <a16:creationId xmlns:a16="http://schemas.microsoft.com/office/drawing/2014/main" id="{44C92200-A3DA-4CBB-866D-BADFC4819C98}"/>
              </a:ext>
            </a:extLst>
          </p:cNvPr>
          <p:cNvCxnSpPr>
            <a:cxnSpLocks/>
          </p:cNvCxnSpPr>
          <p:nvPr/>
        </p:nvCxnSpPr>
        <p:spPr>
          <a:xfrm>
            <a:off x="3880863" y="2103173"/>
            <a:ext cx="0" cy="386461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7B4B4608-67E0-4C11-81BC-5B1D276920CA}"/>
              </a:ext>
            </a:extLst>
          </p:cNvPr>
          <p:cNvSpPr/>
          <p:nvPr/>
        </p:nvSpPr>
        <p:spPr>
          <a:xfrm>
            <a:off x="5395663" y="1303596"/>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18" name="Rectangle: Rounded Corners 17">
            <a:extLst>
              <a:ext uri="{FF2B5EF4-FFF2-40B4-BE49-F238E27FC236}">
                <a16:creationId xmlns:a16="http://schemas.microsoft.com/office/drawing/2014/main" id="{14030A7A-0044-4281-9D26-96E540A955BE}"/>
              </a:ext>
            </a:extLst>
          </p:cNvPr>
          <p:cNvSpPr/>
          <p:nvPr/>
        </p:nvSpPr>
        <p:spPr>
          <a:xfrm>
            <a:off x="5395663" y="1703384"/>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19" name="Rectangle: Rounded Corners 18">
            <a:extLst>
              <a:ext uri="{FF2B5EF4-FFF2-40B4-BE49-F238E27FC236}">
                <a16:creationId xmlns:a16="http://schemas.microsoft.com/office/drawing/2014/main" id="{51515E95-6B22-43E5-B286-6144E58A4FDB}"/>
              </a:ext>
            </a:extLst>
          </p:cNvPr>
          <p:cNvSpPr/>
          <p:nvPr/>
        </p:nvSpPr>
        <p:spPr>
          <a:xfrm>
            <a:off x="5395663" y="2103173"/>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0" name="Rectangle: Rounded Corners 19">
            <a:extLst>
              <a:ext uri="{FF2B5EF4-FFF2-40B4-BE49-F238E27FC236}">
                <a16:creationId xmlns:a16="http://schemas.microsoft.com/office/drawing/2014/main" id="{02A3B114-F744-4588-B111-BBE59299C228}"/>
              </a:ext>
            </a:extLst>
          </p:cNvPr>
          <p:cNvSpPr/>
          <p:nvPr/>
        </p:nvSpPr>
        <p:spPr>
          <a:xfrm>
            <a:off x="5395663" y="2502961"/>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1" name="Rectangle: Rounded Corners 20">
            <a:extLst>
              <a:ext uri="{FF2B5EF4-FFF2-40B4-BE49-F238E27FC236}">
                <a16:creationId xmlns:a16="http://schemas.microsoft.com/office/drawing/2014/main" id="{A5E3FAD3-B75A-4063-8DB7-1AC38C5E0588}"/>
              </a:ext>
            </a:extLst>
          </p:cNvPr>
          <p:cNvSpPr/>
          <p:nvPr/>
        </p:nvSpPr>
        <p:spPr>
          <a:xfrm>
            <a:off x="5395663" y="2902749"/>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2" name="Rectangle: Rounded Corners 21">
            <a:extLst>
              <a:ext uri="{FF2B5EF4-FFF2-40B4-BE49-F238E27FC236}">
                <a16:creationId xmlns:a16="http://schemas.microsoft.com/office/drawing/2014/main" id="{E9A7BBF9-C7FB-4AB0-9C1F-533FA5D63014}"/>
              </a:ext>
            </a:extLst>
          </p:cNvPr>
          <p:cNvSpPr/>
          <p:nvPr/>
        </p:nvSpPr>
        <p:spPr>
          <a:xfrm>
            <a:off x="5395663" y="3302537"/>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3" name="Rectangle: Rounded Corners 22">
            <a:extLst>
              <a:ext uri="{FF2B5EF4-FFF2-40B4-BE49-F238E27FC236}">
                <a16:creationId xmlns:a16="http://schemas.microsoft.com/office/drawing/2014/main" id="{C5FBF94A-E9A3-4FAD-A6A0-D746D59184BD}"/>
              </a:ext>
            </a:extLst>
          </p:cNvPr>
          <p:cNvSpPr/>
          <p:nvPr/>
        </p:nvSpPr>
        <p:spPr>
          <a:xfrm>
            <a:off x="5395663" y="3702325"/>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4" name="Rectangle: Rounded Corners 23">
            <a:extLst>
              <a:ext uri="{FF2B5EF4-FFF2-40B4-BE49-F238E27FC236}">
                <a16:creationId xmlns:a16="http://schemas.microsoft.com/office/drawing/2014/main" id="{122E5EFF-83FB-4E2E-961C-8D4749E7B541}"/>
              </a:ext>
            </a:extLst>
          </p:cNvPr>
          <p:cNvSpPr/>
          <p:nvPr/>
        </p:nvSpPr>
        <p:spPr>
          <a:xfrm>
            <a:off x="5395663" y="4102114"/>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5" name="Rectangle: Rounded Corners 24">
            <a:extLst>
              <a:ext uri="{FF2B5EF4-FFF2-40B4-BE49-F238E27FC236}">
                <a16:creationId xmlns:a16="http://schemas.microsoft.com/office/drawing/2014/main" id="{CE1960FB-354D-4615-9994-2528D1A49159}"/>
              </a:ext>
            </a:extLst>
          </p:cNvPr>
          <p:cNvSpPr/>
          <p:nvPr/>
        </p:nvSpPr>
        <p:spPr>
          <a:xfrm>
            <a:off x="5395663" y="4501902"/>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6" name="Rectangle: Rounded Corners 25">
            <a:extLst>
              <a:ext uri="{FF2B5EF4-FFF2-40B4-BE49-F238E27FC236}">
                <a16:creationId xmlns:a16="http://schemas.microsoft.com/office/drawing/2014/main" id="{A6313120-E8EF-4FC0-8DD3-AD5CA9FBAA87}"/>
              </a:ext>
            </a:extLst>
          </p:cNvPr>
          <p:cNvSpPr/>
          <p:nvPr/>
        </p:nvSpPr>
        <p:spPr>
          <a:xfrm>
            <a:off x="5395663" y="4901690"/>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7" name="Rectangle: Rounded Corners 26">
            <a:extLst>
              <a:ext uri="{FF2B5EF4-FFF2-40B4-BE49-F238E27FC236}">
                <a16:creationId xmlns:a16="http://schemas.microsoft.com/office/drawing/2014/main" id="{21DA5CFC-C78A-46CA-9909-492D7F9657C8}"/>
              </a:ext>
            </a:extLst>
          </p:cNvPr>
          <p:cNvSpPr/>
          <p:nvPr/>
        </p:nvSpPr>
        <p:spPr>
          <a:xfrm>
            <a:off x="5395663" y="5301478"/>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8" name="Rectangle: Rounded Corners 27">
            <a:extLst>
              <a:ext uri="{FF2B5EF4-FFF2-40B4-BE49-F238E27FC236}">
                <a16:creationId xmlns:a16="http://schemas.microsoft.com/office/drawing/2014/main" id="{261EC68F-E5BF-4FEE-8396-B37F94EFE5D0}"/>
              </a:ext>
            </a:extLst>
          </p:cNvPr>
          <p:cNvSpPr/>
          <p:nvPr/>
        </p:nvSpPr>
        <p:spPr>
          <a:xfrm>
            <a:off x="5395663" y="5701266"/>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33" name="Rectangle: Rounded Corners 32">
            <a:extLst>
              <a:ext uri="{FF2B5EF4-FFF2-40B4-BE49-F238E27FC236}">
                <a16:creationId xmlns:a16="http://schemas.microsoft.com/office/drawing/2014/main" id="{6B65BA18-0AD0-43BE-911D-4095EF30432E}"/>
              </a:ext>
            </a:extLst>
          </p:cNvPr>
          <p:cNvSpPr/>
          <p:nvPr/>
        </p:nvSpPr>
        <p:spPr>
          <a:xfrm>
            <a:off x="6867223" y="1280913"/>
            <a:ext cx="1455966" cy="1199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Project</a:t>
            </a:r>
          </a:p>
        </p:txBody>
      </p:sp>
      <p:sp>
        <p:nvSpPr>
          <p:cNvPr id="34" name="Rectangle: Rounded Corners 33">
            <a:extLst>
              <a:ext uri="{FF2B5EF4-FFF2-40B4-BE49-F238E27FC236}">
                <a16:creationId xmlns:a16="http://schemas.microsoft.com/office/drawing/2014/main" id="{0CCFC8E0-FAC8-4189-B701-CBE7EFC9A129}"/>
              </a:ext>
            </a:extLst>
          </p:cNvPr>
          <p:cNvSpPr/>
          <p:nvPr/>
        </p:nvSpPr>
        <p:spPr>
          <a:xfrm>
            <a:off x="6882818" y="2485949"/>
            <a:ext cx="1455966" cy="1199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Project</a:t>
            </a:r>
          </a:p>
        </p:txBody>
      </p:sp>
      <p:sp>
        <p:nvSpPr>
          <p:cNvPr id="35" name="Rectangle: Rounded Corners 34">
            <a:extLst>
              <a:ext uri="{FF2B5EF4-FFF2-40B4-BE49-F238E27FC236}">
                <a16:creationId xmlns:a16="http://schemas.microsoft.com/office/drawing/2014/main" id="{D23879C3-2A4B-4C04-90CA-44A737C7CE8E}"/>
              </a:ext>
            </a:extLst>
          </p:cNvPr>
          <p:cNvSpPr/>
          <p:nvPr/>
        </p:nvSpPr>
        <p:spPr>
          <a:xfrm>
            <a:off x="6867223" y="3690984"/>
            <a:ext cx="1455966" cy="1199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Project</a:t>
            </a:r>
          </a:p>
        </p:txBody>
      </p:sp>
      <p:sp>
        <p:nvSpPr>
          <p:cNvPr id="36" name="Rectangle: Rounded Corners 35">
            <a:extLst>
              <a:ext uri="{FF2B5EF4-FFF2-40B4-BE49-F238E27FC236}">
                <a16:creationId xmlns:a16="http://schemas.microsoft.com/office/drawing/2014/main" id="{32472C26-CD44-4DE4-B133-0916BF111B49}"/>
              </a:ext>
            </a:extLst>
          </p:cNvPr>
          <p:cNvSpPr/>
          <p:nvPr/>
        </p:nvSpPr>
        <p:spPr>
          <a:xfrm>
            <a:off x="6867223" y="4901690"/>
            <a:ext cx="1455966" cy="1199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Project</a:t>
            </a:r>
          </a:p>
        </p:txBody>
      </p:sp>
      <p:sp>
        <p:nvSpPr>
          <p:cNvPr id="37" name="Rectangle: Rounded Corners 36">
            <a:extLst>
              <a:ext uri="{FF2B5EF4-FFF2-40B4-BE49-F238E27FC236}">
                <a16:creationId xmlns:a16="http://schemas.microsoft.com/office/drawing/2014/main" id="{D8CDB5A7-76B3-49B3-9F86-0AFF647CC658}"/>
              </a:ext>
            </a:extLst>
          </p:cNvPr>
          <p:cNvSpPr/>
          <p:nvPr/>
        </p:nvSpPr>
        <p:spPr>
          <a:xfrm>
            <a:off x="8354378" y="2908420"/>
            <a:ext cx="1455966" cy="39978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ysClr val="windowText" lastClr="000000"/>
                </a:solidFill>
              </a:rPr>
              <a:t>Midterm</a:t>
            </a:r>
          </a:p>
        </p:txBody>
      </p:sp>
      <p:sp>
        <p:nvSpPr>
          <p:cNvPr id="38" name="Rectangle: Rounded Corners 37">
            <a:extLst>
              <a:ext uri="{FF2B5EF4-FFF2-40B4-BE49-F238E27FC236}">
                <a16:creationId xmlns:a16="http://schemas.microsoft.com/office/drawing/2014/main" id="{BA8A1334-0496-4DBD-86B0-4F3962D1782A}"/>
              </a:ext>
            </a:extLst>
          </p:cNvPr>
          <p:cNvSpPr/>
          <p:nvPr/>
        </p:nvSpPr>
        <p:spPr>
          <a:xfrm>
            <a:off x="8338075" y="4507572"/>
            <a:ext cx="1455966" cy="39978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ysClr val="windowText" lastClr="000000"/>
                </a:solidFill>
              </a:rPr>
              <a:t>Midterm</a:t>
            </a:r>
          </a:p>
        </p:txBody>
      </p:sp>
      <p:sp>
        <p:nvSpPr>
          <p:cNvPr id="39" name="Rectangle: Rounded Corners 38">
            <a:extLst>
              <a:ext uri="{FF2B5EF4-FFF2-40B4-BE49-F238E27FC236}">
                <a16:creationId xmlns:a16="http://schemas.microsoft.com/office/drawing/2014/main" id="{F280A80E-A6F4-439A-B911-6AF19FFCC119}"/>
              </a:ext>
            </a:extLst>
          </p:cNvPr>
          <p:cNvSpPr/>
          <p:nvPr/>
        </p:nvSpPr>
        <p:spPr>
          <a:xfrm>
            <a:off x="5395663" y="6123737"/>
            <a:ext cx="4367900"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Final</a:t>
            </a:r>
          </a:p>
        </p:txBody>
      </p:sp>
      <p:sp>
        <p:nvSpPr>
          <p:cNvPr id="3" name="TextBox 2">
            <a:extLst>
              <a:ext uri="{FF2B5EF4-FFF2-40B4-BE49-F238E27FC236}">
                <a16:creationId xmlns:a16="http://schemas.microsoft.com/office/drawing/2014/main" id="{7BD4338B-984E-4202-9DA9-565FA1682F0B}"/>
              </a:ext>
            </a:extLst>
          </p:cNvPr>
          <p:cNvSpPr txBox="1"/>
          <p:nvPr/>
        </p:nvSpPr>
        <p:spPr>
          <a:xfrm>
            <a:off x="1828800" y="152401"/>
            <a:ext cx="8534400" cy="646331"/>
          </a:xfrm>
          <a:prstGeom prst="rect">
            <a:avLst/>
          </a:prstGeom>
          <a:noFill/>
        </p:spPr>
        <p:txBody>
          <a:bodyPr wrap="square" rtlCol="0">
            <a:spAutoFit/>
          </a:bodyPr>
          <a:lstStyle/>
          <a:p>
            <a:pPr algn="ctr"/>
            <a:r>
              <a:rPr lang="en-US" sz="3600" dirty="0"/>
              <a:t>Traditional Class</a:t>
            </a:r>
          </a:p>
        </p:txBody>
      </p:sp>
    </p:spTree>
    <p:extLst>
      <p:ext uri="{BB962C8B-B14F-4D97-AF65-F5344CB8AC3E}">
        <p14:creationId xmlns:p14="http://schemas.microsoft.com/office/powerpoint/2010/main" val="3447119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4338B-984E-4202-9DA9-565FA1682F0B}"/>
              </a:ext>
            </a:extLst>
          </p:cNvPr>
          <p:cNvSpPr txBox="1"/>
          <p:nvPr/>
        </p:nvSpPr>
        <p:spPr>
          <a:xfrm>
            <a:off x="1828800" y="152401"/>
            <a:ext cx="8534400" cy="646331"/>
          </a:xfrm>
          <a:prstGeom prst="rect">
            <a:avLst/>
          </a:prstGeom>
          <a:noFill/>
        </p:spPr>
        <p:txBody>
          <a:bodyPr wrap="square" rtlCol="0">
            <a:spAutoFit/>
          </a:bodyPr>
          <a:lstStyle/>
          <a:p>
            <a:pPr algn="ctr"/>
            <a:r>
              <a:rPr lang="en-US" sz="3600" dirty="0"/>
              <a:t>Agile Class</a:t>
            </a:r>
          </a:p>
        </p:txBody>
      </p:sp>
      <p:sp>
        <p:nvSpPr>
          <p:cNvPr id="50" name="Rectangle: Rounded Corners 49">
            <a:extLst>
              <a:ext uri="{FF2B5EF4-FFF2-40B4-BE49-F238E27FC236}">
                <a16:creationId xmlns:a16="http://schemas.microsoft.com/office/drawing/2014/main" id="{46010A3B-4CAE-42C0-AF05-53592E7EB57C}"/>
              </a:ext>
            </a:extLst>
          </p:cNvPr>
          <p:cNvSpPr/>
          <p:nvPr/>
        </p:nvSpPr>
        <p:spPr>
          <a:xfrm>
            <a:off x="2286000" y="1109472"/>
            <a:ext cx="3017263" cy="55961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32E2AF-802E-4F27-9BC7-230A4E2C2258}"/>
              </a:ext>
            </a:extLst>
          </p:cNvPr>
          <p:cNvSpPr txBox="1"/>
          <p:nvPr/>
        </p:nvSpPr>
        <p:spPr>
          <a:xfrm>
            <a:off x="2554201" y="1509195"/>
            <a:ext cx="248086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Week 1</a:t>
            </a:r>
          </a:p>
        </p:txBody>
      </p:sp>
      <p:sp>
        <p:nvSpPr>
          <p:cNvPr id="52" name="TextBox 51">
            <a:extLst>
              <a:ext uri="{FF2B5EF4-FFF2-40B4-BE49-F238E27FC236}">
                <a16:creationId xmlns:a16="http://schemas.microsoft.com/office/drawing/2014/main" id="{35037AEE-C098-4185-B2A8-0D59FD944111}"/>
              </a:ext>
            </a:extLst>
          </p:cNvPr>
          <p:cNvSpPr txBox="1"/>
          <p:nvPr/>
        </p:nvSpPr>
        <p:spPr>
          <a:xfrm>
            <a:off x="2554201" y="6106015"/>
            <a:ext cx="248086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Week 16</a:t>
            </a:r>
          </a:p>
        </p:txBody>
      </p:sp>
      <p:cxnSp>
        <p:nvCxnSpPr>
          <p:cNvPr id="53" name="Straight Arrow Connector 52">
            <a:extLst>
              <a:ext uri="{FF2B5EF4-FFF2-40B4-BE49-F238E27FC236}">
                <a16:creationId xmlns:a16="http://schemas.microsoft.com/office/drawing/2014/main" id="{9C7A85A6-D3BA-4D5B-8301-13CACD570818}"/>
              </a:ext>
            </a:extLst>
          </p:cNvPr>
          <p:cNvCxnSpPr>
            <a:cxnSpLocks/>
          </p:cNvCxnSpPr>
          <p:nvPr/>
        </p:nvCxnSpPr>
        <p:spPr>
          <a:xfrm>
            <a:off x="3794631" y="2108781"/>
            <a:ext cx="0" cy="386399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4" name="Rectangle: Rounded Corners 53">
            <a:extLst>
              <a:ext uri="{FF2B5EF4-FFF2-40B4-BE49-F238E27FC236}">
                <a16:creationId xmlns:a16="http://schemas.microsoft.com/office/drawing/2014/main" id="{A8B78096-E48B-4E80-84C3-8DF60B4C44FA}"/>
              </a:ext>
            </a:extLst>
          </p:cNvPr>
          <p:cNvSpPr/>
          <p:nvPr/>
        </p:nvSpPr>
        <p:spPr>
          <a:xfrm>
            <a:off x="5315567" y="6145703"/>
            <a:ext cx="4395361" cy="3997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Final Presentation</a:t>
            </a:r>
          </a:p>
        </p:txBody>
      </p:sp>
      <p:sp>
        <p:nvSpPr>
          <p:cNvPr id="55" name="Rectangle: Rounded Corners 54">
            <a:extLst>
              <a:ext uri="{FF2B5EF4-FFF2-40B4-BE49-F238E27FC236}">
                <a16:creationId xmlns:a16="http://schemas.microsoft.com/office/drawing/2014/main" id="{71B79EAF-5AC3-44EA-A5F8-CA6CD29951C3}"/>
              </a:ext>
            </a:extLst>
          </p:cNvPr>
          <p:cNvSpPr/>
          <p:nvPr/>
        </p:nvSpPr>
        <p:spPr>
          <a:xfrm>
            <a:off x="5315567" y="1288178"/>
            <a:ext cx="4322232" cy="688480"/>
          </a:xfrm>
          <a:prstGeom prst="roundRect">
            <a:avLst/>
          </a:prstGeom>
          <a:ln w="12700">
            <a:solidFill>
              <a:srgbClr val="7030A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Course Intro</a:t>
            </a:r>
          </a:p>
        </p:txBody>
      </p:sp>
      <p:sp>
        <p:nvSpPr>
          <p:cNvPr id="56" name="Rectangle: Rounded Corners 55">
            <a:extLst>
              <a:ext uri="{FF2B5EF4-FFF2-40B4-BE49-F238E27FC236}">
                <a16:creationId xmlns:a16="http://schemas.microsoft.com/office/drawing/2014/main" id="{72C690EB-5534-44D2-8D31-EFA7DBCE32C2}"/>
              </a:ext>
            </a:extLst>
          </p:cNvPr>
          <p:cNvSpPr/>
          <p:nvPr/>
        </p:nvSpPr>
        <p:spPr>
          <a:xfrm>
            <a:off x="5315567" y="1997814"/>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57" name="Rectangle: Rounded Corners 56">
            <a:extLst>
              <a:ext uri="{FF2B5EF4-FFF2-40B4-BE49-F238E27FC236}">
                <a16:creationId xmlns:a16="http://schemas.microsoft.com/office/drawing/2014/main" id="{97ED1F63-6F25-43E2-B547-1A71FD6DB818}"/>
              </a:ext>
            </a:extLst>
          </p:cNvPr>
          <p:cNvSpPr/>
          <p:nvPr/>
        </p:nvSpPr>
        <p:spPr>
          <a:xfrm>
            <a:off x="5315567" y="2686293"/>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58" name="Rectangle: Rounded Corners 57">
            <a:extLst>
              <a:ext uri="{FF2B5EF4-FFF2-40B4-BE49-F238E27FC236}">
                <a16:creationId xmlns:a16="http://schemas.microsoft.com/office/drawing/2014/main" id="{FCC4CA7F-5FC9-4B06-8CC6-0741771C889F}"/>
              </a:ext>
            </a:extLst>
          </p:cNvPr>
          <p:cNvSpPr/>
          <p:nvPr/>
        </p:nvSpPr>
        <p:spPr>
          <a:xfrm>
            <a:off x="5315567" y="3374773"/>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59" name="Rectangle: Rounded Corners 58">
            <a:extLst>
              <a:ext uri="{FF2B5EF4-FFF2-40B4-BE49-F238E27FC236}">
                <a16:creationId xmlns:a16="http://schemas.microsoft.com/office/drawing/2014/main" id="{6130C27E-97A9-4CA1-9447-B0AC5E39450F}"/>
              </a:ext>
            </a:extLst>
          </p:cNvPr>
          <p:cNvSpPr/>
          <p:nvPr/>
        </p:nvSpPr>
        <p:spPr>
          <a:xfrm>
            <a:off x="5315567" y="4063254"/>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60" name="Rectangle: Rounded Corners 59">
            <a:extLst>
              <a:ext uri="{FF2B5EF4-FFF2-40B4-BE49-F238E27FC236}">
                <a16:creationId xmlns:a16="http://schemas.microsoft.com/office/drawing/2014/main" id="{82E39E8A-7A6C-41D6-9621-3706E1F15BD2}"/>
              </a:ext>
            </a:extLst>
          </p:cNvPr>
          <p:cNvSpPr/>
          <p:nvPr/>
        </p:nvSpPr>
        <p:spPr>
          <a:xfrm>
            <a:off x="5315567" y="4751734"/>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61" name="Rectangle: Rounded Corners 60">
            <a:extLst>
              <a:ext uri="{FF2B5EF4-FFF2-40B4-BE49-F238E27FC236}">
                <a16:creationId xmlns:a16="http://schemas.microsoft.com/office/drawing/2014/main" id="{F8F02616-CFDB-46FC-8C79-D31530B7E68E}"/>
              </a:ext>
            </a:extLst>
          </p:cNvPr>
          <p:cNvSpPr/>
          <p:nvPr/>
        </p:nvSpPr>
        <p:spPr>
          <a:xfrm>
            <a:off x="5315567" y="5440214"/>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Tree>
    <p:extLst>
      <p:ext uri="{BB962C8B-B14F-4D97-AF65-F5344CB8AC3E}">
        <p14:creationId xmlns:p14="http://schemas.microsoft.com/office/powerpoint/2010/main" val="2823084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EAE5-9AA9-4848-8E2D-54D7F57AB360}"/>
              </a:ext>
            </a:extLst>
          </p:cNvPr>
          <p:cNvSpPr>
            <a:spLocks noGrp="1"/>
          </p:cNvSpPr>
          <p:nvPr>
            <p:ph type="title"/>
          </p:nvPr>
        </p:nvSpPr>
        <p:spPr/>
        <p:txBody>
          <a:bodyPr/>
          <a:lstStyle/>
          <a:p>
            <a:r>
              <a:rPr lang="en-US" dirty="0"/>
              <a:t>Sprint Details</a:t>
            </a:r>
          </a:p>
        </p:txBody>
      </p:sp>
      <p:sp>
        <p:nvSpPr>
          <p:cNvPr id="25" name="Rectangle: Rounded Corners 24">
            <a:extLst>
              <a:ext uri="{FF2B5EF4-FFF2-40B4-BE49-F238E27FC236}">
                <a16:creationId xmlns:a16="http://schemas.microsoft.com/office/drawing/2014/main" id="{9502171D-92EF-4D7B-BF68-A2C6AA8DF8BE}"/>
              </a:ext>
            </a:extLst>
          </p:cNvPr>
          <p:cNvSpPr/>
          <p:nvPr/>
        </p:nvSpPr>
        <p:spPr>
          <a:xfrm>
            <a:off x="3100972" y="1775248"/>
            <a:ext cx="2882041" cy="4089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Lecture</a:t>
            </a:r>
          </a:p>
        </p:txBody>
      </p:sp>
      <p:sp>
        <p:nvSpPr>
          <p:cNvPr id="26" name="Rectangle: Rounded Corners 25">
            <a:extLst>
              <a:ext uri="{FF2B5EF4-FFF2-40B4-BE49-F238E27FC236}">
                <a16:creationId xmlns:a16="http://schemas.microsoft.com/office/drawing/2014/main" id="{D666A055-54C4-40D9-9DBC-46C61BA05C83}"/>
              </a:ext>
            </a:extLst>
          </p:cNvPr>
          <p:cNvSpPr/>
          <p:nvPr/>
        </p:nvSpPr>
        <p:spPr>
          <a:xfrm>
            <a:off x="3100973" y="3046196"/>
            <a:ext cx="2870115" cy="1153057"/>
          </a:xfrm>
          <a:prstGeom prst="roundRect">
            <a:avLst>
              <a:gd name="adj" fmla="val 367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Self-Assessment</a:t>
            </a:r>
          </a:p>
          <a:p>
            <a:pPr algn="ctr"/>
            <a:r>
              <a:rPr lang="en-US" dirty="0"/>
              <a:t>Sprint Free Time</a:t>
            </a:r>
          </a:p>
        </p:txBody>
      </p:sp>
      <p:sp>
        <p:nvSpPr>
          <p:cNvPr id="33" name="Rectangle: Rounded Corners 32">
            <a:extLst>
              <a:ext uri="{FF2B5EF4-FFF2-40B4-BE49-F238E27FC236}">
                <a16:creationId xmlns:a16="http://schemas.microsoft.com/office/drawing/2014/main" id="{8D2616A8-561E-4426-8BDD-D1CA008D2306}"/>
              </a:ext>
            </a:extLst>
          </p:cNvPr>
          <p:cNvSpPr/>
          <p:nvPr/>
        </p:nvSpPr>
        <p:spPr>
          <a:xfrm>
            <a:off x="6014541" y="1765899"/>
            <a:ext cx="1905000" cy="2433354"/>
          </a:xfrm>
          <a:prstGeom prst="roundRect">
            <a:avLst>
              <a:gd name="adj" fmla="val 36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Hours and Hours Working</a:t>
            </a:r>
          </a:p>
        </p:txBody>
      </p:sp>
      <p:sp>
        <p:nvSpPr>
          <p:cNvPr id="6" name="Rectangle: Rounded Corners 5">
            <a:extLst>
              <a:ext uri="{FF2B5EF4-FFF2-40B4-BE49-F238E27FC236}">
                <a16:creationId xmlns:a16="http://schemas.microsoft.com/office/drawing/2014/main" id="{98C8E86D-DF17-44A8-AADA-58539FAC310F}"/>
              </a:ext>
            </a:extLst>
          </p:cNvPr>
          <p:cNvSpPr/>
          <p:nvPr/>
        </p:nvSpPr>
        <p:spPr>
          <a:xfrm>
            <a:off x="3100972" y="2189659"/>
            <a:ext cx="2882041" cy="4089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Lecture</a:t>
            </a:r>
          </a:p>
        </p:txBody>
      </p:sp>
      <p:sp>
        <p:nvSpPr>
          <p:cNvPr id="7" name="Rectangle: Rounded Corners 6">
            <a:extLst>
              <a:ext uri="{FF2B5EF4-FFF2-40B4-BE49-F238E27FC236}">
                <a16:creationId xmlns:a16="http://schemas.microsoft.com/office/drawing/2014/main" id="{F547D49D-C252-4CFC-BA88-97C47E46C1CE}"/>
              </a:ext>
            </a:extLst>
          </p:cNvPr>
          <p:cNvSpPr/>
          <p:nvPr/>
        </p:nvSpPr>
        <p:spPr>
          <a:xfrm>
            <a:off x="3100973" y="2614329"/>
            <a:ext cx="2870115" cy="41494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Lecture</a:t>
            </a:r>
          </a:p>
        </p:txBody>
      </p:sp>
      <p:sp>
        <p:nvSpPr>
          <p:cNvPr id="8" name="Rectangle: Rounded Corners 7">
            <a:extLst>
              <a:ext uri="{FF2B5EF4-FFF2-40B4-BE49-F238E27FC236}">
                <a16:creationId xmlns:a16="http://schemas.microsoft.com/office/drawing/2014/main" id="{B8B3D2E8-B4B3-415F-99E1-5D7D464C9820}"/>
              </a:ext>
            </a:extLst>
          </p:cNvPr>
          <p:cNvSpPr/>
          <p:nvPr/>
        </p:nvSpPr>
        <p:spPr>
          <a:xfrm>
            <a:off x="3093089" y="4226178"/>
            <a:ext cx="2882041" cy="4089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Lecture</a:t>
            </a:r>
          </a:p>
        </p:txBody>
      </p:sp>
      <p:sp>
        <p:nvSpPr>
          <p:cNvPr id="9" name="Rectangle: Rounded Corners 8">
            <a:extLst>
              <a:ext uri="{FF2B5EF4-FFF2-40B4-BE49-F238E27FC236}">
                <a16:creationId xmlns:a16="http://schemas.microsoft.com/office/drawing/2014/main" id="{A9E8CB6A-7AA9-4FC0-B5B0-B239C623FAEC}"/>
              </a:ext>
            </a:extLst>
          </p:cNvPr>
          <p:cNvSpPr/>
          <p:nvPr/>
        </p:nvSpPr>
        <p:spPr>
          <a:xfrm>
            <a:off x="3093090" y="5515505"/>
            <a:ext cx="2893967" cy="1153309"/>
          </a:xfrm>
          <a:prstGeom prst="roundRect">
            <a:avLst>
              <a:gd name="adj" fmla="val 5501"/>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Self-Assessment</a:t>
            </a:r>
          </a:p>
          <a:p>
            <a:pPr algn="ctr"/>
            <a:r>
              <a:rPr lang="en-US" dirty="0"/>
              <a:t>Sprint Free Time</a:t>
            </a:r>
          </a:p>
          <a:p>
            <a:pPr algn="ctr"/>
            <a:r>
              <a:rPr lang="en-US" dirty="0"/>
              <a:t>Review w/ Prof</a:t>
            </a:r>
          </a:p>
        </p:txBody>
      </p:sp>
      <p:sp>
        <p:nvSpPr>
          <p:cNvPr id="11" name="Rectangle: Rounded Corners 10">
            <a:extLst>
              <a:ext uri="{FF2B5EF4-FFF2-40B4-BE49-F238E27FC236}">
                <a16:creationId xmlns:a16="http://schemas.microsoft.com/office/drawing/2014/main" id="{3E787A17-2A4F-4550-A453-7EE9AADAB325}"/>
              </a:ext>
            </a:extLst>
          </p:cNvPr>
          <p:cNvSpPr/>
          <p:nvPr/>
        </p:nvSpPr>
        <p:spPr>
          <a:xfrm>
            <a:off x="6014541" y="4207938"/>
            <a:ext cx="1905000" cy="2484060"/>
          </a:xfrm>
          <a:prstGeom prst="roundRect">
            <a:avLst>
              <a:gd name="adj" fmla="val 34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Hours and Hours Working</a:t>
            </a:r>
          </a:p>
        </p:txBody>
      </p:sp>
      <p:sp>
        <p:nvSpPr>
          <p:cNvPr id="15" name="Rectangle: Rounded Corners 14">
            <a:extLst>
              <a:ext uri="{FF2B5EF4-FFF2-40B4-BE49-F238E27FC236}">
                <a16:creationId xmlns:a16="http://schemas.microsoft.com/office/drawing/2014/main" id="{F60AC391-BAA0-42A0-A923-6943D8FA0C5F}"/>
              </a:ext>
            </a:extLst>
          </p:cNvPr>
          <p:cNvSpPr/>
          <p:nvPr/>
        </p:nvSpPr>
        <p:spPr>
          <a:xfrm>
            <a:off x="3100972" y="4648264"/>
            <a:ext cx="2882041" cy="4089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Lecture</a:t>
            </a:r>
          </a:p>
        </p:txBody>
      </p:sp>
      <p:sp>
        <p:nvSpPr>
          <p:cNvPr id="17" name="Rectangle: Rounded Corners 16">
            <a:extLst>
              <a:ext uri="{FF2B5EF4-FFF2-40B4-BE49-F238E27FC236}">
                <a16:creationId xmlns:a16="http://schemas.microsoft.com/office/drawing/2014/main" id="{56C6D94A-5AA1-4656-875E-D328819E8995}"/>
              </a:ext>
            </a:extLst>
          </p:cNvPr>
          <p:cNvSpPr/>
          <p:nvPr/>
        </p:nvSpPr>
        <p:spPr>
          <a:xfrm>
            <a:off x="3093090" y="5081652"/>
            <a:ext cx="2882041" cy="41494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Lecture</a:t>
            </a:r>
          </a:p>
        </p:txBody>
      </p:sp>
      <p:pic>
        <p:nvPicPr>
          <p:cNvPr id="54" name="Graphic 53">
            <a:extLst>
              <a:ext uri="{FF2B5EF4-FFF2-40B4-BE49-F238E27FC236}">
                <a16:creationId xmlns:a16="http://schemas.microsoft.com/office/drawing/2014/main" id="{B44D6AE9-F4C2-4808-816C-32CFB1F7C4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93989" y="1868027"/>
            <a:ext cx="286736" cy="254876"/>
          </a:xfrm>
          <a:prstGeom prst="rect">
            <a:avLst/>
          </a:prstGeom>
        </p:spPr>
      </p:pic>
      <p:pic>
        <p:nvPicPr>
          <p:cNvPr id="56" name="Graphic 55">
            <a:extLst>
              <a:ext uri="{FF2B5EF4-FFF2-40B4-BE49-F238E27FC236}">
                <a16:creationId xmlns:a16="http://schemas.microsoft.com/office/drawing/2014/main" id="{9B4F45E9-E4F2-481B-AACE-0605580CED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93989" y="2276933"/>
            <a:ext cx="286736" cy="254876"/>
          </a:xfrm>
          <a:prstGeom prst="rect">
            <a:avLst/>
          </a:prstGeom>
        </p:spPr>
      </p:pic>
      <p:pic>
        <p:nvPicPr>
          <p:cNvPr id="58" name="Graphic 57">
            <a:extLst>
              <a:ext uri="{FF2B5EF4-FFF2-40B4-BE49-F238E27FC236}">
                <a16:creationId xmlns:a16="http://schemas.microsoft.com/office/drawing/2014/main" id="{D4C2D6C4-5786-45CF-BEC5-AA1596EB2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93989" y="4297570"/>
            <a:ext cx="286736" cy="254876"/>
          </a:xfrm>
          <a:prstGeom prst="rect">
            <a:avLst/>
          </a:prstGeom>
        </p:spPr>
      </p:pic>
      <p:pic>
        <p:nvPicPr>
          <p:cNvPr id="60" name="Graphic 59">
            <a:extLst>
              <a:ext uri="{FF2B5EF4-FFF2-40B4-BE49-F238E27FC236}">
                <a16:creationId xmlns:a16="http://schemas.microsoft.com/office/drawing/2014/main" id="{F6501473-EC07-4491-926F-14C15D66BE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93989" y="4719135"/>
            <a:ext cx="286736" cy="254876"/>
          </a:xfrm>
          <a:prstGeom prst="rect">
            <a:avLst/>
          </a:prstGeom>
        </p:spPr>
      </p:pic>
      <p:pic>
        <p:nvPicPr>
          <p:cNvPr id="62" name="Graphic 61">
            <a:extLst>
              <a:ext uri="{FF2B5EF4-FFF2-40B4-BE49-F238E27FC236}">
                <a16:creationId xmlns:a16="http://schemas.microsoft.com/office/drawing/2014/main" id="{F5F30F6B-D837-475F-A10A-11F29913E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8060" y="2694361"/>
            <a:ext cx="318594" cy="254876"/>
          </a:xfrm>
          <a:prstGeom prst="rect">
            <a:avLst/>
          </a:prstGeom>
        </p:spPr>
      </p:pic>
      <p:pic>
        <p:nvPicPr>
          <p:cNvPr id="64" name="Graphic 63">
            <a:extLst>
              <a:ext uri="{FF2B5EF4-FFF2-40B4-BE49-F238E27FC236}">
                <a16:creationId xmlns:a16="http://schemas.microsoft.com/office/drawing/2014/main" id="{1D7E48B6-E9D9-4CB4-BE9E-12473F346E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8060" y="5173378"/>
            <a:ext cx="318594" cy="254876"/>
          </a:xfrm>
          <a:prstGeom prst="rect">
            <a:avLst/>
          </a:prstGeom>
        </p:spPr>
      </p:pic>
      <p:pic>
        <p:nvPicPr>
          <p:cNvPr id="66" name="Graphic 65">
            <a:extLst>
              <a:ext uri="{FF2B5EF4-FFF2-40B4-BE49-F238E27FC236}">
                <a16:creationId xmlns:a16="http://schemas.microsoft.com/office/drawing/2014/main" id="{5BF871EC-6F51-496B-9472-4F56584260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4373" y="2504312"/>
            <a:ext cx="242280" cy="215360"/>
          </a:xfrm>
          <a:prstGeom prst="rect">
            <a:avLst/>
          </a:prstGeom>
        </p:spPr>
      </p:pic>
      <p:pic>
        <p:nvPicPr>
          <p:cNvPr id="68" name="Graphic 67">
            <a:extLst>
              <a:ext uri="{FF2B5EF4-FFF2-40B4-BE49-F238E27FC236}">
                <a16:creationId xmlns:a16="http://schemas.microsoft.com/office/drawing/2014/main" id="{76AC4AFC-C5A0-4354-930E-B5444C7B21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4373" y="4919486"/>
            <a:ext cx="242280" cy="215360"/>
          </a:xfrm>
          <a:prstGeom prst="rect">
            <a:avLst/>
          </a:prstGeom>
        </p:spPr>
      </p:pic>
      <p:pic>
        <p:nvPicPr>
          <p:cNvPr id="70" name="Graphic 69">
            <a:extLst>
              <a:ext uri="{FF2B5EF4-FFF2-40B4-BE49-F238E27FC236}">
                <a16:creationId xmlns:a16="http://schemas.microsoft.com/office/drawing/2014/main" id="{84AC323C-63BF-4227-A079-66E0649D6C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5917" y="3429000"/>
            <a:ext cx="182880" cy="162560"/>
          </a:xfrm>
          <a:prstGeom prst="rect">
            <a:avLst/>
          </a:prstGeom>
        </p:spPr>
      </p:pic>
      <p:pic>
        <p:nvPicPr>
          <p:cNvPr id="88" name="Graphic 87">
            <a:extLst>
              <a:ext uri="{FF2B5EF4-FFF2-40B4-BE49-F238E27FC236}">
                <a16:creationId xmlns:a16="http://schemas.microsoft.com/office/drawing/2014/main" id="{635F6954-079D-4953-8428-495FECD145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5917" y="5766299"/>
            <a:ext cx="182880" cy="162560"/>
          </a:xfrm>
          <a:prstGeom prst="rect">
            <a:avLst/>
          </a:prstGeom>
        </p:spPr>
      </p:pic>
      <p:pic>
        <p:nvPicPr>
          <p:cNvPr id="102" name="Graphic 101">
            <a:extLst>
              <a:ext uri="{FF2B5EF4-FFF2-40B4-BE49-F238E27FC236}">
                <a16:creationId xmlns:a16="http://schemas.microsoft.com/office/drawing/2014/main" id="{4F5247F8-7C2C-4346-B57C-CF6B9F1A18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23057" y="6283931"/>
            <a:ext cx="228600" cy="182880"/>
          </a:xfrm>
          <a:prstGeom prst="rect">
            <a:avLst/>
          </a:prstGeom>
        </p:spPr>
      </p:pic>
      <p:sp>
        <p:nvSpPr>
          <p:cNvPr id="103" name="Rectangle: Rounded Corners 102">
            <a:extLst>
              <a:ext uri="{FF2B5EF4-FFF2-40B4-BE49-F238E27FC236}">
                <a16:creationId xmlns:a16="http://schemas.microsoft.com/office/drawing/2014/main" id="{C4441013-9663-44E8-9AB1-604A3D304341}"/>
              </a:ext>
            </a:extLst>
          </p:cNvPr>
          <p:cNvSpPr/>
          <p:nvPr/>
        </p:nvSpPr>
        <p:spPr>
          <a:xfrm>
            <a:off x="7947025" y="1769755"/>
            <a:ext cx="1130617" cy="4912845"/>
          </a:xfrm>
          <a:prstGeom prst="roundRect">
            <a:avLst>
              <a:gd name="adj" fmla="val 422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Two </a:t>
            </a:r>
          </a:p>
          <a:p>
            <a:pPr algn="ctr"/>
            <a:r>
              <a:rPr lang="en-US" dirty="0">
                <a:solidFill>
                  <a:schemeClr val="tx1"/>
                </a:solidFill>
              </a:rPr>
              <a:t>Week </a:t>
            </a:r>
          </a:p>
          <a:p>
            <a:pPr algn="ctr"/>
            <a:r>
              <a:rPr lang="en-US" dirty="0">
                <a:solidFill>
                  <a:schemeClr val="tx1"/>
                </a:solidFill>
              </a:rPr>
              <a:t>Sprint</a:t>
            </a:r>
          </a:p>
        </p:txBody>
      </p:sp>
      <p:sp>
        <p:nvSpPr>
          <p:cNvPr id="106" name="Rectangle: Rounded Corners 105">
            <a:extLst>
              <a:ext uri="{FF2B5EF4-FFF2-40B4-BE49-F238E27FC236}">
                <a16:creationId xmlns:a16="http://schemas.microsoft.com/office/drawing/2014/main" id="{66F62FF5-27D5-41AA-BE1A-86B13CAF3E90}"/>
              </a:ext>
            </a:extLst>
          </p:cNvPr>
          <p:cNvSpPr/>
          <p:nvPr/>
        </p:nvSpPr>
        <p:spPr>
          <a:xfrm>
            <a:off x="3093089" y="2603364"/>
            <a:ext cx="2889924" cy="1608547"/>
          </a:xfrm>
          <a:prstGeom prst="roundRect">
            <a:avLst>
              <a:gd name="adj" fmla="val 986"/>
            </a:avLst>
          </a:prstGeom>
          <a:noFill/>
          <a:ln>
            <a:solidFill>
              <a:schemeClr val="tx1">
                <a:lumMod val="50000"/>
                <a:lumOff val="50000"/>
              </a:schemeClr>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08" name="Rectangle: Rounded Corners 107">
            <a:extLst>
              <a:ext uri="{FF2B5EF4-FFF2-40B4-BE49-F238E27FC236}">
                <a16:creationId xmlns:a16="http://schemas.microsoft.com/office/drawing/2014/main" id="{99345C56-3714-4A09-A0C3-62D2EC557A72}"/>
              </a:ext>
            </a:extLst>
          </p:cNvPr>
          <p:cNvSpPr/>
          <p:nvPr/>
        </p:nvSpPr>
        <p:spPr>
          <a:xfrm>
            <a:off x="3089149" y="5070197"/>
            <a:ext cx="2889924" cy="1608547"/>
          </a:xfrm>
          <a:prstGeom prst="roundRect">
            <a:avLst>
              <a:gd name="adj" fmla="val 986"/>
            </a:avLst>
          </a:prstGeom>
          <a:noFill/>
          <a:ln>
            <a:solidFill>
              <a:schemeClr val="tx1">
                <a:lumMod val="50000"/>
                <a:lumOff val="50000"/>
              </a:schemeClr>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pic>
        <p:nvPicPr>
          <p:cNvPr id="110" name="Graphic 109">
            <a:extLst>
              <a:ext uri="{FF2B5EF4-FFF2-40B4-BE49-F238E27FC236}">
                <a16:creationId xmlns:a16="http://schemas.microsoft.com/office/drawing/2014/main" id="{E46257A4-6C68-4C1A-BA1C-272DE8753B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45917" y="3723612"/>
            <a:ext cx="182880" cy="146304"/>
          </a:xfrm>
          <a:prstGeom prst="rect">
            <a:avLst/>
          </a:prstGeom>
        </p:spPr>
      </p:pic>
      <p:pic>
        <p:nvPicPr>
          <p:cNvPr id="112" name="Graphic 111">
            <a:extLst>
              <a:ext uri="{FF2B5EF4-FFF2-40B4-BE49-F238E27FC236}">
                <a16:creationId xmlns:a16="http://schemas.microsoft.com/office/drawing/2014/main" id="{85022104-80D3-4474-9335-35E25CF329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45917" y="6050376"/>
            <a:ext cx="182880" cy="146304"/>
          </a:xfrm>
          <a:prstGeom prst="rect">
            <a:avLst/>
          </a:prstGeom>
        </p:spPr>
      </p:pic>
    </p:spTree>
    <p:extLst>
      <p:ext uri="{BB962C8B-B14F-4D97-AF65-F5344CB8AC3E}">
        <p14:creationId xmlns:p14="http://schemas.microsoft.com/office/powerpoint/2010/main" val="4224519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Lecture</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b="1" dirty="0"/>
              <a:t>Lecture</a:t>
            </a:r>
          </a:p>
          <a:p>
            <a:r>
              <a:rPr lang="en-US" dirty="0"/>
              <a:t>Hours and Hours Working</a:t>
            </a:r>
          </a:p>
          <a:p>
            <a:r>
              <a:rPr lang="en-US" dirty="0"/>
              <a:t>Self-Assessment</a:t>
            </a:r>
          </a:p>
          <a:p>
            <a:r>
              <a:rPr lang="en-US" dirty="0"/>
              <a:t>Sprint Free Time</a:t>
            </a:r>
          </a:p>
          <a:p>
            <a:r>
              <a:rPr lang="en-US"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p:txBody>
          <a:bodyPr/>
          <a:lstStyle/>
          <a:p>
            <a:pPr marL="0" indent="0">
              <a:buNone/>
            </a:pPr>
            <a:r>
              <a:rPr lang="en-US" dirty="0"/>
              <a:t>Every course day:</a:t>
            </a:r>
          </a:p>
          <a:p>
            <a:pPr marL="0" indent="0">
              <a:buNone/>
            </a:pPr>
            <a:r>
              <a:rPr lang="en-US" dirty="0"/>
              <a:t>Self-Explanatory</a:t>
            </a:r>
          </a:p>
        </p:txBody>
      </p:sp>
      <p:pic>
        <p:nvPicPr>
          <p:cNvPr id="18" name="Graphic 17">
            <a:extLst>
              <a:ext uri="{FF2B5EF4-FFF2-40B4-BE49-F238E27FC236}">
                <a16:creationId xmlns:a16="http://schemas.microsoft.com/office/drawing/2014/main" id="{7F13201B-CFB6-41A0-98C9-31754B1F8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8297" y="799306"/>
            <a:ext cx="400051" cy="457200"/>
          </a:xfrm>
          <a:prstGeom prst="rect">
            <a:avLst/>
          </a:prstGeom>
        </p:spPr>
      </p:pic>
    </p:spTree>
    <p:extLst>
      <p:ext uri="{BB962C8B-B14F-4D97-AF65-F5344CB8AC3E}">
        <p14:creationId xmlns:p14="http://schemas.microsoft.com/office/powerpoint/2010/main" val="3831357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Hours and Hours Working</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dirty="0"/>
              <a:t>Lecture</a:t>
            </a:r>
          </a:p>
          <a:p>
            <a:r>
              <a:rPr lang="en-US" b="1" dirty="0"/>
              <a:t>Hours and Hours Working</a:t>
            </a:r>
          </a:p>
          <a:p>
            <a:r>
              <a:rPr lang="en-US" dirty="0"/>
              <a:t>Self-Assessment</a:t>
            </a:r>
          </a:p>
          <a:p>
            <a:r>
              <a:rPr lang="en-US" dirty="0"/>
              <a:t>Sprint Free Time</a:t>
            </a:r>
          </a:p>
          <a:p>
            <a:r>
              <a:rPr lang="en-US"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p:txBody>
          <a:bodyPr/>
          <a:lstStyle/>
          <a:p>
            <a:pPr marL="0" indent="0">
              <a:buNone/>
            </a:pPr>
            <a:r>
              <a:rPr lang="en-US" dirty="0"/>
              <a:t>Outside of class:</a:t>
            </a:r>
          </a:p>
          <a:p>
            <a:pPr marL="0" indent="0">
              <a:buNone/>
            </a:pPr>
            <a:r>
              <a:rPr lang="en-US" dirty="0"/>
              <a:t>Every week spend hours and hours working on this class outside of class.</a:t>
            </a:r>
          </a:p>
        </p:txBody>
      </p:sp>
      <p:pic>
        <p:nvPicPr>
          <p:cNvPr id="18" name="Graphic 17">
            <a:extLst>
              <a:ext uri="{FF2B5EF4-FFF2-40B4-BE49-F238E27FC236}">
                <a16:creationId xmlns:a16="http://schemas.microsoft.com/office/drawing/2014/main" id="{B8269915-F72B-477D-817A-A90DF21A94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7961" y="824706"/>
            <a:ext cx="457200" cy="406400"/>
          </a:xfrm>
          <a:prstGeom prst="rect">
            <a:avLst/>
          </a:prstGeom>
        </p:spPr>
      </p:pic>
    </p:spTree>
    <p:extLst>
      <p:ext uri="{BB962C8B-B14F-4D97-AF65-F5344CB8AC3E}">
        <p14:creationId xmlns:p14="http://schemas.microsoft.com/office/powerpoint/2010/main" val="2496886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Self-Assessment</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dirty="0"/>
              <a:t>Lecture</a:t>
            </a:r>
          </a:p>
          <a:p>
            <a:r>
              <a:rPr lang="en-US" dirty="0"/>
              <a:t>Hours and Hours Working</a:t>
            </a:r>
          </a:p>
          <a:p>
            <a:r>
              <a:rPr lang="en-US" b="1" dirty="0"/>
              <a:t>Self-Assessment</a:t>
            </a:r>
          </a:p>
          <a:p>
            <a:r>
              <a:rPr lang="en-US" dirty="0"/>
              <a:t>Sprint Free Time</a:t>
            </a:r>
          </a:p>
          <a:p>
            <a:r>
              <a:rPr lang="en-US"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a:xfrm>
            <a:off x="5440680" y="1825625"/>
            <a:ext cx="5913120" cy="4351338"/>
          </a:xfrm>
        </p:spPr>
        <p:txBody>
          <a:bodyPr/>
          <a:lstStyle/>
          <a:p>
            <a:pPr marL="0" indent="0">
              <a:buNone/>
            </a:pPr>
            <a:r>
              <a:rPr lang="en-US" dirty="0"/>
              <a:t>Every  Sprint day:</a:t>
            </a:r>
          </a:p>
          <a:p>
            <a:pPr marL="0" indent="0">
              <a:buNone/>
            </a:pPr>
            <a:r>
              <a:rPr lang="en-US" u="sng" dirty="0"/>
              <a:t>3 Quiz Questions, Always the Same</a:t>
            </a:r>
          </a:p>
          <a:p>
            <a:pPr marL="0" indent="0">
              <a:buNone/>
            </a:pPr>
            <a:r>
              <a:rPr lang="en-US" dirty="0"/>
              <a:t>0-100, Self-Assess Work Outside Class</a:t>
            </a:r>
          </a:p>
          <a:p>
            <a:pPr marL="0" indent="0">
              <a:buNone/>
            </a:pPr>
            <a:r>
              <a:rPr lang="en-US" dirty="0"/>
              <a:t>0-10, Self-Assess Lecture Participation</a:t>
            </a:r>
          </a:p>
          <a:p>
            <a:pPr marL="0" indent="0">
              <a:buNone/>
            </a:pPr>
            <a:r>
              <a:rPr lang="en-US" dirty="0"/>
              <a:t>Open, How Work Relates to Course</a:t>
            </a:r>
          </a:p>
        </p:txBody>
      </p:sp>
      <p:pic>
        <p:nvPicPr>
          <p:cNvPr id="18" name="Graphic 17">
            <a:extLst>
              <a:ext uri="{FF2B5EF4-FFF2-40B4-BE49-F238E27FC236}">
                <a16:creationId xmlns:a16="http://schemas.microsoft.com/office/drawing/2014/main" id="{540EBAA9-EF2C-416E-8B75-CF5CC07F7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2054" y="824706"/>
            <a:ext cx="457200" cy="406400"/>
          </a:xfrm>
          <a:prstGeom prst="rect">
            <a:avLst/>
          </a:prstGeom>
        </p:spPr>
      </p:pic>
    </p:spTree>
    <p:extLst>
      <p:ext uri="{BB962C8B-B14F-4D97-AF65-F5344CB8AC3E}">
        <p14:creationId xmlns:p14="http://schemas.microsoft.com/office/powerpoint/2010/main" val="77124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Sprint Free Time</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dirty="0"/>
              <a:t>Lecture</a:t>
            </a:r>
          </a:p>
          <a:p>
            <a:r>
              <a:rPr lang="en-US" dirty="0"/>
              <a:t>Hours and Hours Working</a:t>
            </a:r>
          </a:p>
          <a:p>
            <a:r>
              <a:rPr lang="en-US" dirty="0"/>
              <a:t>Self-Assessment</a:t>
            </a:r>
          </a:p>
          <a:p>
            <a:r>
              <a:rPr lang="en-US" b="1" dirty="0"/>
              <a:t>Sprint Free Time</a:t>
            </a:r>
          </a:p>
          <a:p>
            <a:r>
              <a:rPr lang="en-US"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a:xfrm>
            <a:off x="5440680" y="1825625"/>
            <a:ext cx="5913120" cy="4351338"/>
          </a:xfrm>
        </p:spPr>
        <p:txBody>
          <a:bodyPr/>
          <a:lstStyle/>
          <a:p>
            <a:pPr marL="0" indent="0">
              <a:buNone/>
            </a:pPr>
            <a:r>
              <a:rPr lang="en-US" dirty="0"/>
              <a:t>Every in-class day:</a:t>
            </a:r>
          </a:p>
          <a:p>
            <a:pPr marL="0" indent="0">
              <a:buNone/>
            </a:pPr>
            <a:r>
              <a:rPr lang="en-US" dirty="0"/>
              <a:t>Ask me anything</a:t>
            </a:r>
          </a:p>
          <a:p>
            <a:pPr marL="0" indent="0">
              <a:buNone/>
            </a:pPr>
            <a:r>
              <a:rPr lang="en-US" dirty="0"/>
              <a:t>Work on your projects alone</a:t>
            </a:r>
          </a:p>
          <a:p>
            <a:pPr marL="0" indent="0">
              <a:buNone/>
            </a:pPr>
            <a:r>
              <a:rPr lang="en-US" dirty="0"/>
              <a:t>Work on your projects together</a:t>
            </a:r>
          </a:p>
          <a:p>
            <a:pPr marL="0" indent="0">
              <a:buNone/>
            </a:pPr>
            <a:r>
              <a:rPr lang="en-US" dirty="0"/>
              <a:t>Mini lectures</a:t>
            </a:r>
          </a:p>
        </p:txBody>
      </p:sp>
      <p:pic>
        <p:nvPicPr>
          <p:cNvPr id="20" name="Graphic 19">
            <a:extLst>
              <a:ext uri="{FF2B5EF4-FFF2-40B4-BE49-F238E27FC236}">
                <a16:creationId xmlns:a16="http://schemas.microsoft.com/office/drawing/2014/main" id="{9FA3982B-46C7-43D9-A035-2C8DF91E9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3427" y="845026"/>
            <a:ext cx="457200" cy="365760"/>
          </a:xfrm>
          <a:prstGeom prst="rect">
            <a:avLst/>
          </a:prstGeom>
        </p:spPr>
      </p:pic>
    </p:spTree>
    <p:extLst>
      <p:ext uri="{BB962C8B-B14F-4D97-AF65-F5344CB8AC3E}">
        <p14:creationId xmlns:p14="http://schemas.microsoft.com/office/powerpoint/2010/main" val="326248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Review w/ Prof</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dirty="0"/>
              <a:t>Lecture</a:t>
            </a:r>
          </a:p>
          <a:p>
            <a:r>
              <a:rPr lang="en-US" dirty="0"/>
              <a:t>Hours and Hours Working</a:t>
            </a:r>
          </a:p>
          <a:p>
            <a:r>
              <a:rPr lang="en-US" dirty="0"/>
              <a:t>Self-Assessment</a:t>
            </a:r>
          </a:p>
          <a:p>
            <a:r>
              <a:rPr lang="en-US" dirty="0"/>
              <a:t>Sprint Free Time</a:t>
            </a:r>
          </a:p>
          <a:p>
            <a:r>
              <a:rPr lang="en-US" b="1"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a:xfrm>
            <a:off x="5440680" y="1825625"/>
            <a:ext cx="5913120" cy="4351338"/>
          </a:xfrm>
        </p:spPr>
        <p:txBody>
          <a:bodyPr/>
          <a:lstStyle/>
          <a:p>
            <a:pPr marL="0" indent="0">
              <a:buNone/>
            </a:pPr>
            <a:r>
              <a:rPr lang="en-US" dirty="0"/>
              <a:t>Every </a:t>
            </a:r>
            <a:r>
              <a:rPr lang="en-US" i="1" dirty="0"/>
              <a:t>other</a:t>
            </a:r>
            <a:r>
              <a:rPr lang="en-US" dirty="0"/>
              <a:t> in-class day:</a:t>
            </a:r>
          </a:p>
          <a:p>
            <a:pPr marL="0" indent="0">
              <a:buNone/>
            </a:pPr>
            <a:r>
              <a:rPr lang="en-US" dirty="0"/>
              <a:t>Review progress with me</a:t>
            </a:r>
          </a:p>
          <a:p>
            <a:pPr marL="0" indent="0">
              <a:buNone/>
            </a:pPr>
            <a:r>
              <a:rPr lang="en-US" dirty="0"/>
              <a:t>This is when grading happens</a:t>
            </a:r>
          </a:p>
        </p:txBody>
      </p:sp>
      <p:pic>
        <p:nvPicPr>
          <p:cNvPr id="18" name="Graphic 17">
            <a:extLst>
              <a:ext uri="{FF2B5EF4-FFF2-40B4-BE49-F238E27FC236}">
                <a16:creationId xmlns:a16="http://schemas.microsoft.com/office/drawing/2014/main" id="{05F69890-2A10-4392-A227-AC212E566D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5863" y="845026"/>
            <a:ext cx="457200" cy="365760"/>
          </a:xfrm>
          <a:prstGeom prst="rect">
            <a:avLst/>
          </a:prstGeom>
        </p:spPr>
      </p:pic>
    </p:spTree>
    <p:extLst>
      <p:ext uri="{BB962C8B-B14F-4D97-AF65-F5344CB8AC3E}">
        <p14:creationId xmlns:p14="http://schemas.microsoft.com/office/powerpoint/2010/main" val="133873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082B-EC41-4186-B4DC-CB298AF8084D}"/>
              </a:ext>
            </a:extLst>
          </p:cNvPr>
          <p:cNvSpPr>
            <a:spLocks noGrp="1"/>
          </p:cNvSpPr>
          <p:nvPr>
            <p:ph type="title"/>
          </p:nvPr>
        </p:nvSpPr>
        <p:spPr/>
        <p:txBody>
          <a:bodyPr>
            <a:normAutofit/>
          </a:bodyPr>
          <a:lstStyle/>
          <a:p>
            <a:r>
              <a:rPr lang="en-US" dirty="0"/>
              <a:t>What can I work on at home?</a:t>
            </a:r>
          </a:p>
        </p:txBody>
      </p:sp>
      <p:sp>
        <p:nvSpPr>
          <p:cNvPr id="3" name="Content Placeholder 2">
            <a:extLst>
              <a:ext uri="{FF2B5EF4-FFF2-40B4-BE49-F238E27FC236}">
                <a16:creationId xmlns:a16="http://schemas.microsoft.com/office/drawing/2014/main" id="{A231C8C5-B0CC-4008-AA5D-DCA2F8E57EB8}"/>
              </a:ext>
            </a:extLst>
          </p:cNvPr>
          <p:cNvSpPr>
            <a:spLocks noGrp="1"/>
          </p:cNvSpPr>
          <p:nvPr>
            <p:ph idx="1"/>
          </p:nvPr>
        </p:nvSpPr>
        <p:spPr/>
        <p:txBody>
          <a:bodyPr/>
          <a:lstStyle/>
          <a:p>
            <a:pPr marL="0" indent="0">
              <a:buNone/>
            </a:pPr>
            <a:r>
              <a:rPr lang="en-US" dirty="0"/>
              <a:t>It’s up to you, if…</a:t>
            </a:r>
          </a:p>
          <a:p>
            <a:r>
              <a:rPr lang="en-US" dirty="0"/>
              <a:t>It’s relevant to the class</a:t>
            </a:r>
          </a:p>
          <a:p>
            <a:r>
              <a:rPr lang="en-US" dirty="0"/>
              <a:t>During the semester you cover the SLOs</a:t>
            </a:r>
          </a:p>
          <a:p>
            <a:r>
              <a:rPr lang="en-US" dirty="0"/>
              <a:t>Isn’t another assignment/work/project</a:t>
            </a:r>
          </a:p>
        </p:txBody>
      </p:sp>
    </p:spTree>
    <p:extLst>
      <p:ext uri="{BB962C8B-B14F-4D97-AF65-F5344CB8AC3E}">
        <p14:creationId xmlns:p14="http://schemas.microsoft.com/office/powerpoint/2010/main" val="2710456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1185-F855-4918-B086-090DB565E6C5}"/>
              </a:ext>
            </a:extLst>
          </p:cNvPr>
          <p:cNvSpPr>
            <a:spLocks noGrp="1"/>
          </p:cNvSpPr>
          <p:nvPr>
            <p:ph type="title"/>
          </p:nvPr>
        </p:nvSpPr>
        <p:spPr/>
        <p:txBody>
          <a:bodyPr/>
          <a:lstStyle/>
          <a:p>
            <a:r>
              <a:rPr lang="en-US" dirty="0"/>
              <a:t>How are sprints graded?</a:t>
            </a:r>
          </a:p>
        </p:txBody>
      </p:sp>
      <p:sp>
        <p:nvSpPr>
          <p:cNvPr id="3" name="Content Placeholder 2">
            <a:extLst>
              <a:ext uri="{FF2B5EF4-FFF2-40B4-BE49-F238E27FC236}">
                <a16:creationId xmlns:a16="http://schemas.microsoft.com/office/drawing/2014/main" id="{23746DE9-A98C-4774-8E4D-FD4AAD9C11E8}"/>
              </a:ext>
            </a:extLst>
          </p:cNvPr>
          <p:cNvSpPr>
            <a:spLocks noGrp="1"/>
          </p:cNvSpPr>
          <p:nvPr>
            <p:ph idx="1"/>
          </p:nvPr>
        </p:nvSpPr>
        <p:spPr/>
        <p:txBody>
          <a:bodyPr>
            <a:normAutofit/>
          </a:bodyPr>
          <a:lstStyle/>
          <a:p>
            <a:r>
              <a:rPr lang="en-US" dirty="0"/>
              <a:t>Your assessment</a:t>
            </a:r>
          </a:p>
          <a:p>
            <a:r>
              <a:rPr lang="en-US" dirty="0"/>
              <a:t>My assessment</a:t>
            </a:r>
          </a:p>
        </p:txBody>
      </p:sp>
    </p:spTree>
    <p:extLst>
      <p:ext uri="{BB962C8B-B14F-4D97-AF65-F5344CB8AC3E}">
        <p14:creationId xmlns:p14="http://schemas.microsoft.com/office/powerpoint/2010/main" val="81336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AC743-59D9-4863-8A4A-CD0FEB227A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40A61C-5A6F-480F-AD79-282AB21C369C}"/>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3E2B8C6-95CD-4E1F-81C7-BCC47FC5B352}"/>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0B9CC5-3CC4-4D27-B236-6E02052BB604}"/>
              </a:ext>
            </a:extLst>
          </p:cNvPr>
          <p:cNvSpPr txBox="1"/>
          <p:nvPr/>
        </p:nvSpPr>
        <p:spPr>
          <a:xfrm>
            <a:off x="390196" y="1635672"/>
            <a:ext cx="4166038" cy="1200329"/>
          </a:xfrm>
          <a:prstGeom prst="rect">
            <a:avLst/>
          </a:prstGeom>
          <a:noFill/>
        </p:spPr>
        <p:txBody>
          <a:bodyPr wrap="square" rtlCol="0">
            <a:spAutoFit/>
          </a:bodyPr>
          <a:lstStyle/>
          <a:p>
            <a:pPr algn="ctr"/>
            <a:r>
              <a:rPr lang="en-US" sz="7200" dirty="0">
                <a:solidFill>
                  <a:schemeClr val="bg2"/>
                </a:solidFill>
              </a:rPr>
              <a:t>$5.50</a:t>
            </a:r>
          </a:p>
        </p:txBody>
      </p:sp>
      <p:sp>
        <p:nvSpPr>
          <p:cNvPr id="10" name="TextBox 9">
            <a:extLst>
              <a:ext uri="{FF2B5EF4-FFF2-40B4-BE49-F238E27FC236}">
                <a16:creationId xmlns:a16="http://schemas.microsoft.com/office/drawing/2014/main" id="{775DD853-23B8-44B3-8F5F-B1137EAC4BF6}"/>
              </a:ext>
            </a:extLst>
          </p:cNvPr>
          <p:cNvSpPr txBox="1"/>
          <p:nvPr/>
        </p:nvSpPr>
        <p:spPr>
          <a:xfrm>
            <a:off x="102475" y="3871508"/>
            <a:ext cx="4564118" cy="1200329"/>
          </a:xfrm>
          <a:prstGeom prst="rect">
            <a:avLst/>
          </a:prstGeom>
          <a:noFill/>
        </p:spPr>
        <p:txBody>
          <a:bodyPr wrap="square" rtlCol="0">
            <a:spAutoFit/>
          </a:bodyPr>
          <a:lstStyle/>
          <a:p>
            <a:pPr algn="ctr"/>
            <a:r>
              <a:rPr lang="en-US" sz="7200" dirty="0">
                <a:solidFill>
                  <a:schemeClr val="bg2"/>
                </a:solidFill>
              </a:rPr>
              <a:t>$85.00</a:t>
            </a:r>
          </a:p>
        </p:txBody>
      </p:sp>
      <p:sp>
        <p:nvSpPr>
          <p:cNvPr id="12" name="TextBox 11">
            <a:extLst>
              <a:ext uri="{FF2B5EF4-FFF2-40B4-BE49-F238E27FC236}">
                <a16:creationId xmlns:a16="http://schemas.microsoft.com/office/drawing/2014/main" id="{30298CA5-5D23-4C30-B861-157D3A3A2C26}"/>
              </a:ext>
            </a:extLst>
          </p:cNvPr>
          <p:cNvSpPr txBox="1"/>
          <p:nvPr/>
        </p:nvSpPr>
        <p:spPr>
          <a:xfrm>
            <a:off x="5004238" y="1366088"/>
            <a:ext cx="6262760" cy="1754326"/>
          </a:xfrm>
          <a:prstGeom prst="rect">
            <a:avLst/>
          </a:prstGeom>
          <a:noFill/>
        </p:spPr>
        <p:txBody>
          <a:bodyPr wrap="square" rtlCol="0">
            <a:spAutoFit/>
          </a:bodyPr>
          <a:lstStyle/>
          <a:p>
            <a:pPr algn="ctr"/>
            <a:r>
              <a:rPr lang="en-US" sz="4800" dirty="0">
                <a:solidFill>
                  <a:schemeClr val="bg2"/>
                </a:solidFill>
              </a:rPr>
              <a:t>World</a:t>
            </a:r>
            <a:r>
              <a:rPr lang="en-US" sz="5400" dirty="0">
                <a:solidFill>
                  <a:schemeClr val="bg2"/>
                </a:solidFill>
              </a:rPr>
              <a:t> Bank “Upper Middle Class”</a:t>
            </a:r>
          </a:p>
        </p:txBody>
      </p:sp>
      <p:sp>
        <p:nvSpPr>
          <p:cNvPr id="14" name="TextBox 13">
            <a:extLst>
              <a:ext uri="{FF2B5EF4-FFF2-40B4-BE49-F238E27FC236}">
                <a16:creationId xmlns:a16="http://schemas.microsoft.com/office/drawing/2014/main" id="{5C7CC399-2244-46DB-9A5B-F5C926834880}"/>
              </a:ext>
            </a:extLst>
          </p:cNvPr>
          <p:cNvSpPr txBox="1"/>
          <p:nvPr/>
        </p:nvSpPr>
        <p:spPr>
          <a:xfrm>
            <a:off x="5508689" y="3771525"/>
            <a:ext cx="5253858" cy="1754326"/>
          </a:xfrm>
          <a:prstGeom prst="rect">
            <a:avLst/>
          </a:prstGeom>
          <a:noFill/>
        </p:spPr>
        <p:txBody>
          <a:bodyPr wrap="square" rtlCol="0">
            <a:spAutoFit/>
          </a:bodyPr>
          <a:lstStyle/>
          <a:p>
            <a:pPr algn="ctr"/>
            <a:r>
              <a:rPr lang="en-US" sz="5400" dirty="0">
                <a:solidFill>
                  <a:schemeClr val="bg2"/>
                </a:solidFill>
              </a:rPr>
              <a:t>“Average” College Student</a:t>
            </a:r>
          </a:p>
        </p:txBody>
      </p:sp>
      <p:sp>
        <p:nvSpPr>
          <p:cNvPr id="15" name="TextBox 14">
            <a:extLst>
              <a:ext uri="{FF2B5EF4-FFF2-40B4-BE49-F238E27FC236}">
                <a16:creationId xmlns:a16="http://schemas.microsoft.com/office/drawing/2014/main" id="{C86D249C-C772-41EA-8D67-50C0A3FAD20E}"/>
              </a:ext>
            </a:extLst>
          </p:cNvPr>
          <p:cNvSpPr txBox="1"/>
          <p:nvPr/>
        </p:nvSpPr>
        <p:spPr>
          <a:xfrm>
            <a:off x="0" y="6392849"/>
            <a:ext cx="12192000" cy="369332"/>
          </a:xfrm>
          <a:prstGeom prst="rect">
            <a:avLst/>
          </a:prstGeom>
          <a:noFill/>
        </p:spPr>
        <p:txBody>
          <a:bodyPr wrap="square" rtlCol="0">
            <a:spAutoFit/>
          </a:bodyPr>
          <a:lstStyle/>
          <a:p>
            <a:pPr algn="ctr"/>
            <a:r>
              <a:rPr lang="en-US" dirty="0">
                <a:solidFill>
                  <a:schemeClr val="bg2"/>
                </a:solidFill>
                <a:hlinkClick r:id="rId2"/>
              </a:rPr>
              <a:t>https://blogs.worldbank.org/opendata/nearly-1-2-world-lives-under-550-day</a:t>
            </a:r>
            <a:r>
              <a:rPr lang="en-US" dirty="0">
                <a:solidFill>
                  <a:schemeClr val="bg2"/>
                </a:solidFill>
              </a:rPr>
              <a:t> or </a:t>
            </a:r>
            <a:r>
              <a:rPr lang="en-US" dirty="0">
                <a:solidFill>
                  <a:schemeClr val="bg2"/>
                </a:solidFill>
                <a:hlinkClick r:id="rId3"/>
              </a:rPr>
              <a:t>https://bit.ly/5fifty</a:t>
            </a:r>
            <a:r>
              <a:rPr lang="en-US" dirty="0">
                <a:solidFill>
                  <a:schemeClr val="bg2"/>
                </a:solidFill>
              </a:rPr>
              <a:t> </a:t>
            </a:r>
          </a:p>
        </p:txBody>
      </p:sp>
    </p:spTree>
    <p:extLst>
      <p:ext uri="{BB962C8B-B14F-4D97-AF65-F5344CB8AC3E}">
        <p14:creationId xmlns:p14="http://schemas.microsoft.com/office/powerpoint/2010/main" val="3844978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85E9-2164-48B0-831F-7DB1BFEC41D5}"/>
              </a:ext>
            </a:extLst>
          </p:cNvPr>
          <p:cNvSpPr>
            <a:spLocks noGrp="1"/>
          </p:cNvSpPr>
          <p:nvPr>
            <p:ph type="title"/>
          </p:nvPr>
        </p:nvSpPr>
        <p:spPr/>
        <p:txBody>
          <a:bodyPr/>
          <a:lstStyle/>
          <a:p>
            <a:endParaRPr lang="en-US"/>
          </a:p>
        </p:txBody>
      </p:sp>
      <p:pic>
        <p:nvPicPr>
          <p:cNvPr id="5" name="Content Placeholder 4" descr="A picture containing table, cutting&#10;&#10;Description automatically generated">
            <a:extLst>
              <a:ext uri="{FF2B5EF4-FFF2-40B4-BE49-F238E27FC236}">
                <a16:creationId xmlns:a16="http://schemas.microsoft.com/office/drawing/2014/main" id="{A634784C-0A85-4925-9A36-A47A7043B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8128000"/>
          </a:xfrm>
        </p:spPr>
      </p:pic>
    </p:spTree>
    <p:extLst>
      <p:ext uri="{BB962C8B-B14F-4D97-AF65-F5344CB8AC3E}">
        <p14:creationId xmlns:p14="http://schemas.microsoft.com/office/powerpoint/2010/main" val="389216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08AD-FE12-497C-83BB-CC6F430DA32A}"/>
              </a:ext>
            </a:extLst>
          </p:cNvPr>
          <p:cNvSpPr>
            <a:spLocks noGrp="1"/>
          </p:cNvSpPr>
          <p:nvPr>
            <p:ph type="title"/>
          </p:nvPr>
        </p:nvSpPr>
        <p:spPr/>
        <p:txBody>
          <a:bodyPr/>
          <a:lstStyle/>
          <a:p>
            <a:endParaRPr lang="en-US"/>
          </a:p>
        </p:txBody>
      </p:sp>
      <p:pic>
        <p:nvPicPr>
          <p:cNvPr id="9" name="Content Placeholder 8" descr="A picture containing indoor, stage, sitting, monitor&#10;&#10;Description automatically generated">
            <a:extLst>
              <a:ext uri="{FF2B5EF4-FFF2-40B4-BE49-F238E27FC236}">
                <a16:creationId xmlns:a16="http://schemas.microsoft.com/office/drawing/2014/main" id="{F0385A41-5F79-465B-A38D-85FF580327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306" y="-8521434"/>
            <a:ext cx="13789306" cy="20681934"/>
          </a:xfrm>
        </p:spPr>
      </p:pic>
    </p:spTree>
    <p:extLst>
      <p:ext uri="{BB962C8B-B14F-4D97-AF65-F5344CB8AC3E}">
        <p14:creationId xmlns:p14="http://schemas.microsoft.com/office/powerpoint/2010/main" val="118757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91DE-F946-414C-B128-2F8F04EF0BB7}"/>
              </a:ext>
            </a:extLst>
          </p:cNvPr>
          <p:cNvSpPr>
            <a:spLocks noGrp="1"/>
          </p:cNvSpPr>
          <p:nvPr>
            <p:ph type="title"/>
          </p:nvPr>
        </p:nvSpPr>
        <p:spPr/>
        <p:txBody>
          <a:bodyPr/>
          <a:lstStyle/>
          <a:p>
            <a:endParaRPr lang="en-US"/>
          </a:p>
        </p:txBody>
      </p:sp>
      <p:pic>
        <p:nvPicPr>
          <p:cNvPr id="5" name="Content Placeholder 4" descr="A picture containing indoor, table, sitting, pizza&#10;&#10;Description automatically generated">
            <a:extLst>
              <a:ext uri="{FF2B5EF4-FFF2-40B4-BE49-F238E27FC236}">
                <a16:creationId xmlns:a16="http://schemas.microsoft.com/office/drawing/2014/main" id="{BC5106B8-069F-459B-B1D9-3807A3F140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75959"/>
            <a:ext cx="12192000" cy="11836402"/>
          </a:xfrm>
        </p:spPr>
      </p:pic>
    </p:spTree>
    <p:extLst>
      <p:ext uri="{BB962C8B-B14F-4D97-AF65-F5344CB8AC3E}">
        <p14:creationId xmlns:p14="http://schemas.microsoft.com/office/powerpoint/2010/main" val="250298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iano&#10;&#10;Description automatically generated">
            <a:extLst>
              <a:ext uri="{FF2B5EF4-FFF2-40B4-BE49-F238E27FC236}">
                <a16:creationId xmlns:a16="http://schemas.microsoft.com/office/drawing/2014/main" id="{24243244-84FE-4F47-8533-D01527BA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34350"/>
          </a:xfrm>
          <a:prstGeom prst="rect">
            <a:avLst/>
          </a:prstGeom>
        </p:spPr>
      </p:pic>
    </p:spTree>
    <p:extLst>
      <p:ext uri="{BB962C8B-B14F-4D97-AF65-F5344CB8AC3E}">
        <p14:creationId xmlns:p14="http://schemas.microsoft.com/office/powerpoint/2010/main" val="832862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B0DD-9852-4F62-B526-6B948E5FA9E2}"/>
              </a:ext>
            </a:extLst>
          </p:cNvPr>
          <p:cNvSpPr>
            <a:spLocks noGrp="1"/>
          </p:cNvSpPr>
          <p:nvPr>
            <p:ph type="title"/>
          </p:nvPr>
        </p:nvSpPr>
        <p:spPr/>
        <p:txBody>
          <a:bodyPr/>
          <a:lstStyle/>
          <a:p>
            <a:endParaRPr lang="en-US"/>
          </a:p>
        </p:txBody>
      </p:sp>
      <p:pic>
        <p:nvPicPr>
          <p:cNvPr id="5" name="Content Placeholder 4" descr="A picture containing indoor, cutting, sitting, table&#10;&#10;Description automatically generated">
            <a:extLst>
              <a:ext uri="{FF2B5EF4-FFF2-40B4-BE49-F238E27FC236}">
                <a16:creationId xmlns:a16="http://schemas.microsoft.com/office/drawing/2014/main" id="{BF1B03C9-3939-41B1-9CFF-CCDA5A291B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77520"/>
            <a:ext cx="12192000" cy="8140700"/>
          </a:xfrm>
        </p:spPr>
      </p:pic>
    </p:spTree>
    <p:extLst>
      <p:ext uri="{BB962C8B-B14F-4D97-AF65-F5344CB8AC3E}">
        <p14:creationId xmlns:p14="http://schemas.microsoft.com/office/powerpoint/2010/main" val="4292761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F0BC-1059-48CA-80A2-ABD9CC630467}"/>
              </a:ext>
            </a:extLst>
          </p:cNvPr>
          <p:cNvSpPr>
            <a:spLocks noGrp="1"/>
          </p:cNvSpPr>
          <p:nvPr>
            <p:ph type="title"/>
          </p:nvPr>
        </p:nvSpPr>
        <p:spPr/>
        <p:txBody>
          <a:bodyPr/>
          <a:lstStyle/>
          <a:p>
            <a:endParaRPr lang="en-US"/>
          </a:p>
        </p:txBody>
      </p:sp>
      <p:pic>
        <p:nvPicPr>
          <p:cNvPr id="5" name="Content Placeholder 4" descr="A close up of a pencil&#10;&#10;Description automatically generated">
            <a:extLst>
              <a:ext uri="{FF2B5EF4-FFF2-40B4-BE49-F238E27FC236}">
                <a16:creationId xmlns:a16="http://schemas.microsoft.com/office/drawing/2014/main" id="{D3BAF845-25D1-4EFD-951D-75F4458E9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3491148" cy="6858000"/>
          </a:xfrm>
        </p:spPr>
      </p:pic>
    </p:spTree>
    <p:extLst>
      <p:ext uri="{BB962C8B-B14F-4D97-AF65-F5344CB8AC3E}">
        <p14:creationId xmlns:p14="http://schemas.microsoft.com/office/powerpoint/2010/main" val="1419454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y, holding, cake, person&#10;&#10;Description automatically generated">
            <a:extLst>
              <a:ext uri="{FF2B5EF4-FFF2-40B4-BE49-F238E27FC236}">
                <a16:creationId xmlns:a16="http://schemas.microsoft.com/office/drawing/2014/main" id="{D1F23CBC-6788-403A-9B41-FA04365F1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7E26479-65E6-495B-BA12-DD581A5AB8D4}"/>
              </a:ext>
            </a:extLst>
          </p:cNvPr>
          <p:cNvSpPr txBox="1"/>
          <p:nvPr/>
        </p:nvSpPr>
        <p:spPr>
          <a:xfrm>
            <a:off x="152400" y="0"/>
            <a:ext cx="3017520" cy="1569660"/>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white"/>
                </a:solidFill>
                <a:effectLst/>
                <a:uLnTx/>
                <a:uFillTx/>
                <a:latin typeface="Playbill" panose="040506030A0602020202" pitchFamily="82" charset="0"/>
                <a:ea typeface="+mn-ea"/>
                <a:cs typeface="+mn-cs"/>
              </a:rPr>
              <a:t>Security</a:t>
            </a:r>
          </a:p>
        </p:txBody>
      </p:sp>
      <p:sp>
        <p:nvSpPr>
          <p:cNvPr id="4" name="TextBox 3">
            <a:extLst>
              <a:ext uri="{FF2B5EF4-FFF2-40B4-BE49-F238E27FC236}">
                <a16:creationId xmlns:a16="http://schemas.microsoft.com/office/drawing/2014/main" id="{4D6AD87C-591A-4734-BD94-22E9CD8D0F0D}"/>
              </a:ext>
            </a:extLst>
          </p:cNvPr>
          <p:cNvSpPr txBox="1"/>
          <p:nvPr/>
        </p:nvSpPr>
        <p:spPr>
          <a:xfrm>
            <a:off x="152400" y="2421426"/>
            <a:ext cx="3017520" cy="1569660"/>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white"/>
                </a:solidFill>
                <a:effectLst/>
                <a:uLnTx/>
                <a:uFillTx/>
                <a:latin typeface="Playbill" panose="040506030A0602020202" pitchFamily="82" charset="0"/>
                <a:ea typeface="+mn-ea"/>
                <a:cs typeface="+mn-cs"/>
              </a:rPr>
              <a:t>Parallel</a:t>
            </a:r>
          </a:p>
        </p:txBody>
      </p:sp>
      <p:sp>
        <p:nvSpPr>
          <p:cNvPr id="8" name="TextBox 7">
            <a:extLst>
              <a:ext uri="{FF2B5EF4-FFF2-40B4-BE49-F238E27FC236}">
                <a16:creationId xmlns:a16="http://schemas.microsoft.com/office/drawing/2014/main" id="{F0ED2CAA-6561-48E6-88AF-549755235869}"/>
              </a:ext>
            </a:extLst>
          </p:cNvPr>
          <p:cNvSpPr txBox="1"/>
          <p:nvPr/>
        </p:nvSpPr>
        <p:spPr>
          <a:xfrm>
            <a:off x="152400" y="4842852"/>
            <a:ext cx="2664823" cy="1569660"/>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white"/>
                </a:solidFill>
                <a:effectLst/>
                <a:uLnTx/>
                <a:uFillTx/>
                <a:latin typeface="Playbill" panose="040506030A0602020202" pitchFamily="82" charset="0"/>
                <a:ea typeface="+mn-ea"/>
                <a:cs typeface="+mn-cs"/>
              </a:rPr>
              <a:t>Protocols</a:t>
            </a:r>
          </a:p>
        </p:txBody>
      </p:sp>
    </p:spTree>
    <p:extLst>
      <p:ext uri="{BB962C8B-B14F-4D97-AF65-F5344CB8AC3E}">
        <p14:creationId xmlns:p14="http://schemas.microsoft.com/office/powerpoint/2010/main" val="2324861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7FE8-228B-44A6-9CC9-2C3005265981}"/>
              </a:ext>
            </a:extLst>
          </p:cNvPr>
          <p:cNvSpPr>
            <a:spLocks noGrp="1"/>
          </p:cNvSpPr>
          <p:nvPr>
            <p:ph type="title"/>
          </p:nvPr>
        </p:nvSpPr>
        <p:spPr/>
        <p:txBody>
          <a:bodyPr/>
          <a:lstStyle/>
          <a:p>
            <a:endParaRPr lang="en-US"/>
          </a:p>
        </p:txBody>
      </p:sp>
      <p:pic>
        <p:nvPicPr>
          <p:cNvPr id="5" name="Content Placeholder 4" descr="A picture containing person, indoor, person, wheel&#10;&#10;Description automatically generated">
            <a:extLst>
              <a:ext uri="{FF2B5EF4-FFF2-40B4-BE49-F238E27FC236}">
                <a16:creationId xmlns:a16="http://schemas.microsoft.com/office/drawing/2014/main" id="{8EDB9733-F032-46CD-B721-1E6AFCFE54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2753193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D4F01361-57E9-428C-8F69-8531C15BB40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1"/>
            <a:ext cx="12192000" cy="6858001"/>
          </a:xfrm>
          <a:prstGeom prst="rect">
            <a:avLst/>
          </a:prstGeom>
        </p:spPr>
      </p:pic>
    </p:spTree>
    <p:extLst>
      <p:ext uri="{BB962C8B-B14F-4D97-AF65-F5344CB8AC3E}">
        <p14:creationId xmlns:p14="http://schemas.microsoft.com/office/powerpoint/2010/main" val="836809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5521-EE8D-4BAA-86A5-E08C0AD825EA}"/>
              </a:ext>
            </a:extLst>
          </p:cNvPr>
          <p:cNvSpPr>
            <a:spLocks noGrp="1"/>
          </p:cNvSpPr>
          <p:nvPr>
            <p:ph type="title"/>
          </p:nvPr>
        </p:nvSpPr>
        <p:spPr/>
        <p:txBody>
          <a:bodyPr/>
          <a:lstStyle/>
          <a:p>
            <a:endParaRPr lang="en-US"/>
          </a:p>
        </p:txBody>
      </p:sp>
      <p:pic>
        <p:nvPicPr>
          <p:cNvPr id="5" name="Content Placeholder 4" descr="A hand holding a piece of paper&#10;&#10;Description automatically generated">
            <a:extLst>
              <a:ext uri="{FF2B5EF4-FFF2-40B4-BE49-F238E27FC236}">
                <a16:creationId xmlns:a16="http://schemas.microsoft.com/office/drawing/2014/main" id="{A540045B-7ACC-4843-9A91-D83836D703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2518953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2C99-9B6F-4807-9C59-AA59D1803577}"/>
              </a:ext>
            </a:extLst>
          </p:cNvPr>
          <p:cNvSpPr>
            <a:spLocks noGrp="1"/>
          </p:cNvSpPr>
          <p:nvPr>
            <p:ph type="title"/>
          </p:nvPr>
        </p:nvSpPr>
        <p:spPr/>
        <p:txBody>
          <a:bodyPr/>
          <a:lstStyle/>
          <a:p>
            <a:endParaRPr lang="en-US"/>
          </a:p>
        </p:txBody>
      </p:sp>
      <p:pic>
        <p:nvPicPr>
          <p:cNvPr id="5" name="Content Placeholder 4" descr="A person using a computer&#10;&#10;Description automatically generated">
            <a:extLst>
              <a:ext uri="{FF2B5EF4-FFF2-40B4-BE49-F238E27FC236}">
                <a16:creationId xmlns:a16="http://schemas.microsoft.com/office/drawing/2014/main" id="{A0966532-B8FB-4DC3-AA81-79674EE4FB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p:spPr>
      </p:pic>
    </p:spTree>
    <p:extLst>
      <p:ext uri="{BB962C8B-B14F-4D97-AF65-F5344CB8AC3E}">
        <p14:creationId xmlns:p14="http://schemas.microsoft.com/office/powerpoint/2010/main" val="332828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B114-E240-4822-A74D-8D0B0A2B02B1}"/>
              </a:ext>
            </a:extLst>
          </p:cNvPr>
          <p:cNvSpPr>
            <a:spLocks noGrp="1"/>
          </p:cNvSpPr>
          <p:nvPr>
            <p:ph type="ctrTitle"/>
          </p:nvPr>
        </p:nvSpPr>
        <p:spPr/>
        <p:txBody>
          <a:bodyPr/>
          <a:lstStyle/>
          <a:p>
            <a:r>
              <a:rPr lang="en-US" dirty="0"/>
              <a:t>Day 2 – A Sprint-based Class</a:t>
            </a:r>
          </a:p>
        </p:txBody>
      </p:sp>
      <p:sp>
        <p:nvSpPr>
          <p:cNvPr id="3" name="Subtitle 2">
            <a:extLst>
              <a:ext uri="{FF2B5EF4-FFF2-40B4-BE49-F238E27FC236}">
                <a16:creationId xmlns:a16="http://schemas.microsoft.com/office/drawing/2014/main" id="{4FDE0F27-9B13-4171-ABC2-0618B025D606}"/>
              </a:ext>
            </a:extLst>
          </p:cNvPr>
          <p:cNvSpPr>
            <a:spLocks noGrp="1"/>
          </p:cNvSpPr>
          <p:nvPr>
            <p:ph type="subTitle" idx="1"/>
          </p:nvPr>
        </p:nvSpPr>
        <p:spPr/>
        <p:txBody>
          <a:bodyPr>
            <a:normAutofit fontScale="92500" lnSpcReduction="10000"/>
          </a:bodyPr>
          <a:lstStyle/>
          <a:p>
            <a:r>
              <a:rPr lang="en-US" sz="2000" dirty="0"/>
              <a:t>©Me, meaning not you. </a:t>
            </a:r>
          </a:p>
          <a:p>
            <a:r>
              <a:rPr lang="en-US" sz="1800" dirty="0"/>
              <a:t>Not that anyone on the internet respects copyright…and I don’t really care that much. </a:t>
            </a:r>
            <a:r>
              <a:rPr lang="en-US" sz="1700" dirty="0"/>
              <a:t>Unless you somehow make lots of money from these slides and an attorney convinces me that paying him lots of money will make me lots of money if I sue you. </a:t>
            </a:r>
            <a:r>
              <a:rPr lang="en-US" sz="1500" dirty="0"/>
              <a:t>Then we’ll both be in trouble because you’ll be forced to spend lots of money on an attorney to keep yourself from paying even more money if you lose the suit. </a:t>
            </a:r>
            <a:r>
              <a:rPr lang="en-US" sz="1300" dirty="0"/>
              <a:t>In short, we both lose big because we have to pay the attorneys. </a:t>
            </a:r>
            <a:r>
              <a:rPr lang="en-US" sz="1200" dirty="0"/>
              <a:t>The attorneys win big because they win either way.</a:t>
            </a:r>
            <a:r>
              <a:rPr lang="en-US" sz="1100" dirty="0"/>
              <a:t> I have nothing to lose because I don’t have to sue, and if I do, I’m taking a calculated risk—money down on an attorney as the ante on getting big bucks out of a law suit. </a:t>
            </a:r>
            <a:r>
              <a:rPr lang="en-US" sz="900" dirty="0"/>
              <a:t>You have everything to lose (attorney fees, and potentially the suit), but hardly anything to gain. </a:t>
            </a:r>
            <a:r>
              <a:rPr lang="en-US" sz="800" dirty="0"/>
              <a:t>I mean, are these slides really worth copying? </a:t>
            </a:r>
            <a:r>
              <a:rPr lang="en-US" sz="700" dirty="0"/>
              <a:t>Informative, maybe, but copying and using to make gobs of money? </a:t>
            </a:r>
            <a:r>
              <a:rPr lang="en-US" sz="600" dirty="0"/>
              <a:t>The take away? </a:t>
            </a:r>
            <a:r>
              <a:rPr lang="en-US" sz="500" dirty="0"/>
              <a:t>If you’re going to copy these slides, you had better not use them to make enough money that an attorney will hunt me down and convince me that it’s worth paying him/her to sue you. </a:t>
            </a:r>
            <a:r>
              <a:rPr lang="en-US" sz="400" dirty="0"/>
              <a:t>Enough said?</a:t>
            </a:r>
            <a:endParaRPr lang="en-US" sz="2000" dirty="0"/>
          </a:p>
        </p:txBody>
      </p:sp>
    </p:spTree>
    <p:extLst>
      <p:ext uri="{BB962C8B-B14F-4D97-AF65-F5344CB8AC3E}">
        <p14:creationId xmlns:p14="http://schemas.microsoft.com/office/powerpoint/2010/main" val="68118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494-BDC9-4BF7-B6CC-9DF333A8B673}"/>
              </a:ext>
            </a:extLst>
          </p:cNvPr>
          <p:cNvSpPr>
            <a:spLocks noGrp="1"/>
          </p:cNvSpPr>
          <p:nvPr>
            <p:ph type="title"/>
          </p:nvPr>
        </p:nvSpPr>
        <p:spPr/>
        <p:txBody>
          <a:bodyPr/>
          <a:lstStyle/>
          <a:p>
            <a:r>
              <a:rPr lang="en-US" dirty="0"/>
              <a:t>My Philosophy</a:t>
            </a:r>
          </a:p>
        </p:txBody>
      </p:sp>
      <p:sp>
        <p:nvSpPr>
          <p:cNvPr id="3" name="Content Placeholder 2">
            <a:extLst>
              <a:ext uri="{FF2B5EF4-FFF2-40B4-BE49-F238E27FC236}">
                <a16:creationId xmlns:a16="http://schemas.microsoft.com/office/drawing/2014/main" id="{3E65620D-0BC4-450D-96EE-EB720E21BB4D}"/>
              </a:ext>
            </a:extLst>
          </p:cNvPr>
          <p:cNvSpPr>
            <a:spLocks noGrp="1"/>
          </p:cNvSpPr>
          <p:nvPr>
            <p:ph sz="half" idx="1"/>
          </p:nvPr>
        </p:nvSpPr>
        <p:spPr/>
        <p:txBody>
          <a:bodyPr/>
          <a:lstStyle/>
          <a:p>
            <a:pPr marL="0" indent="0">
              <a:buNone/>
            </a:pPr>
            <a:r>
              <a:rPr lang="en-US" dirty="0"/>
              <a:t>At home</a:t>
            </a:r>
          </a:p>
          <a:p>
            <a:pPr>
              <a:buFontTx/>
              <a:buChar char="-"/>
            </a:pPr>
            <a:r>
              <a:rPr lang="en-US" dirty="0"/>
              <a:t>Less busy-work</a:t>
            </a:r>
          </a:p>
          <a:p>
            <a:pPr>
              <a:buFontTx/>
              <a:buChar char="-"/>
            </a:pPr>
            <a:r>
              <a:rPr lang="en-US" dirty="0"/>
              <a:t>More practice</a:t>
            </a:r>
          </a:p>
          <a:p>
            <a:endParaRPr lang="en-US" dirty="0"/>
          </a:p>
        </p:txBody>
      </p:sp>
      <p:sp>
        <p:nvSpPr>
          <p:cNvPr id="4" name="Content Placeholder 3">
            <a:extLst>
              <a:ext uri="{FF2B5EF4-FFF2-40B4-BE49-F238E27FC236}">
                <a16:creationId xmlns:a16="http://schemas.microsoft.com/office/drawing/2014/main" id="{716F8C27-D0C3-4280-8BD1-977909AC5BB3}"/>
              </a:ext>
            </a:extLst>
          </p:cNvPr>
          <p:cNvSpPr>
            <a:spLocks noGrp="1"/>
          </p:cNvSpPr>
          <p:nvPr>
            <p:ph sz="half" idx="2"/>
          </p:nvPr>
        </p:nvSpPr>
        <p:spPr/>
        <p:txBody>
          <a:bodyPr/>
          <a:lstStyle/>
          <a:p>
            <a:pPr marL="0" indent="0">
              <a:buNone/>
            </a:pPr>
            <a:r>
              <a:rPr lang="en-US" dirty="0"/>
              <a:t>In class</a:t>
            </a:r>
          </a:p>
          <a:p>
            <a:pPr>
              <a:buFontTx/>
              <a:buChar char="-"/>
            </a:pPr>
            <a:r>
              <a:rPr lang="en-US" dirty="0"/>
              <a:t>Less stress</a:t>
            </a:r>
          </a:p>
          <a:p>
            <a:pPr>
              <a:buFontTx/>
              <a:buChar char="-"/>
            </a:pPr>
            <a:r>
              <a:rPr lang="en-US" dirty="0"/>
              <a:t>More mentoring</a:t>
            </a:r>
          </a:p>
          <a:p>
            <a:endParaRPr lang="en-US" dirty="0"/>
          </a:p>
        </p:txBody>
      </p:sp>
      <p:pic>
        <p:nvPicPr>
          <p:cNvPr id="6" name="Graphic 5">
            <a:extLst>
              <a:ext uri="{FF2B5EF4-FFF2-40B4-BE49-F238E27FC236}">
                <a16:creationId xmlns:a16="http://schemas.microsoft.com/office/drawing/2014/main" id="{847E4EC8-D408-4347-812D-43FDE190B1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6151" y="1825624"/>
            <a:ext cx="457200" cy="406400"/>
          </a:xfrm>
          <a:prstGeom prst="rect">
            <a:avLst/>
          </a:prstGeom>
        </p:spPr>
      </p:pic>
      <p:pic>
        <p:nvPicPr>
          <p:cNvPr id="8" name="Graphic 7">
            <a:extLst>
              <a:ext uri="{FF2B5EF4-FFF2-40B4-BE49-F238E27FC236}">
                <a16:creationId xmlns:a16="http://schemas.microsoft.com/office/drawing/2014/main" id="{E36DEC6A-5948-4CFD-881E-514C4CE644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4173" y="1774824"/>
            <a:ext cx="400051" cy="457200"/>
          </a:xfrm>
          <a:prstGeom prst="rect">
            <a:avLst/>
          </a:prstGeom>
        </p:spPr>
      </p:pic>
    </p:spTree>
    <p:extLst>
      <p:ext uri="{BB962C8B-B14F-4D97-AF65-F5344CB8AC3E}">
        <p14:creationId xmlns:p14="http://schemas.microsoft.com/office/powerpoint/2010/main" val="1372429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594</Words>
  <Application>Microsoft Office PowerPoint</Application>
  <PresentationFormat>Widescreen</PresentationFormat>
  <Paragraphs>125</Paragraphs>
  <Slides>25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Calibri Light</vt:lpstr>
      <vt:lpstr>Playbill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2 – A Sprint-based Class</vt:lpstr>
      <vt:lpstr>My Philosophy</vt:lpstr>
      <vt:lpstr>PowerPoint Presentation</vt:lpstr>
      <vt:lpstr>PowerPoint Presentation</vt:lpstr>
      <vt:lpstr>Sprint Details</vt:lpstr>
      <vt:lpstr>Terms - Lecture</vt:lpstr>
      <vt:lpstr>Terms – Hours and Hours Working</vt:lpstr>
      <vt:lpstr>Terms – Self-Assessment</vt:lpstr>
      <vt:lpstr>Terms – Sprint Free Time</vt:lpstr>
      <vt:lpstr>Terms – Review w/ Prof</vt:lpstr>
      <vt:lpstr>What can I work on at home?</vt:lpstr>
      <vt:lpstr>How are sprints graded?</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Ricks</dc:creator>
  <cp:lastModifiedBy>Brian Ricks</cp:lastModifiedBy>
  <cp:revision>25</cp:revision>
  <dcterms:created xsi:type="dcterms:W3CDTF">2020-08-18T14:48:56Z</dcterms:created>
  <dcterms:modified xsi:type="dcterms:W3CDTF">2020-08-25T19:21:38Z</dcterms:modified>
</cp:coreProperties>
</file>